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Dela Gothic One" charset="1" panose="00000500000000000000"/>
      <p:regular r:id="rId23"/>
    </p:embeddedFont>
    <p:embeddedFont>
      <p:font typeface="Noto Serif Display" charset="1" panose="02020502080505020204"/>
      <p:regular r:id="rId24"/>
    </p:embeddedFont>
    <p:embeddedFont>
      <p:font typeface="Open Sauce" charset="1" panose="00000500000000000000"/>
      <p:regular r:id="rId25"/>
    </p:embeddedFont>
    <p:embeddedFont>
      <p:font typeface="Paytone One" charset="1" panose="00000500000000000000"/>
      <p:regular r:id="rId26"/>
    </p:embeddedFont>
    <p:embeddedFont>
      <p:font typeface="Open Sauce Bold" charset="1" panose="00000800000000000000"/>
      <p:regular r:id="rId27"/>
    </p:embeddedFont>
    <p:embeddedFont>
      <p:font typeface="Montserrat Bold" charset="1" panose="00000800000000000000"/>
      <p:regular r:id="rId28"/>
    </p:embeddedFont>
    <p:embeddedFont>
      <p:font typeface="Montserrat"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80.png" Type="http://schemas.openxmlformats.org/officeDocument/2006/relationships/image"/><Relationship Id="rId12" Target="../media/image81.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82.png" Type="http://schemas.openxmlformats.org/officeDocument/2006/relationships/image"/><Relationship Id="rId16" Target="../media/image83.svg" Type="http://schemas.openxmlformats.org/officeDocument/2006/relationships/image"/><Relationship Id="rId17" Target="../media/image84.png" Type="http://schemas.openxmlformats.org/officeDocument/2006/relationships/image"/><Relationship Id="rId18" Target="../media/image85.sv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4.jpeg" Type="http://schemas.openxmlformats.org/officeDocument/2006/relationships/image"/><Relationship Id="rId12" Target="../media/image25.jpeg" Type="http://schemas.openxmlformats.org/officeDocument/2006/relationships/image"/><Relationship Id="rId13" Target="../media/image26.pn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33.png" Type="http://schemas.openxmlformats.org/officeDocument/2006/relationships/image"/><Relationship Id="rId12" Target="../media/image34.jpeg" Type="http://schemas.openxmlformats.org/officeDocument/2006/relationships/image"/><Relationship Id="rId13" Target="../media/image3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0.png" Type="http://schemas.openxmlformats.org/officeDocument/2006/relationships/image"/><Relationship Id="rId9"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40.png" Type="http://schemas.openxmlformats.org/officeDocument/2006/relationships/image"/><Relationship Id="rId15" Target="../media/image41.svg" Type="http://schemas.openxmlformats.org/officeDocument/2006/relationships/image"/><Relationship Id="rId16" Target="../media/image42.png" Type="http://schemas.openxmlformats.org/officeDocument/2006/relationships/image"/><Relationship Id="rId17" Target="../media/image43.svg" Type="http://schemas.openxmlformats.org/officeDocument/2006/relationships/image"/><Relationship Id="rId2" Target="../media/image1.png" Type="http://schemas.openxmlformats.org/officeDocument/2006/relationships/image"/><Relationship Id="rId3" Target="../media/image2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svg" Type="http://schemas.openxmlformats.org/officeDocument/2006/relationships/image"/><Relationship Id="rId2" Target="../media/image19.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56.png" Type="http://schemas.openxmlformats.org/officeDocument/2006/relationships/image"/><Relationship Id="rId23" Target="../media/image57.svg" Type="http://schemas.openxmlformats.org/officeDocument/2006/relationships/image"/><Relationship Id="rId24" Target="../media/image58.png" Type="http://schemas.openxmlformats.org/officeDocument/2006/relationships/image"/><Relationship Id="rId25" Target="../media/image59.svg" Type="http://schemas.openxmlformats.org/officeDocument/2006/relationships/image"/><Relationship Id="rId26" Target="../media/image60.png" Type="http://schemas.openxmlformats.org/officeDocument/2006/relationships/image"/><Relationship Id="rId27" Target="../media/image61.svg" Type="http://schemas.openxmlformats.org/officeDocument/2006/relationships/imag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62.png" Type="http://schemas.openxmlformats.org/officeDocument/2006/relationships/image"/><Relationship Id="rId13" Target="../media/image63.svg" Type="http://schemas.openxmlformats.org/officeDocument/2006/relationships/image"/><Relationship Id="rId14" Target="../media/image64.png" Type="http://schemas.openxmlformats.org/officeDocument/2006/relationships/image"/><Relationship Id="rId15" Target="../media/image65.svg" Type="http://schemas.openxmlformats.org/officeDocument/2006/relationships/image"/><Relationship Id="rId16" Target="../media/image66.png" Type="http://schemas.openxmlformats.org/officeDocument/2006/relationships/image"/><Relationship Id="rId17" Target="../media/image67.svg" Type="http://schemas.openxmlformats.org/officeDocument/2006/relationships/image"/><Relationship Id="rId18" Target="../media/image68.png" Type="http://schemas.openxmlformats.org/officeDocument/2006/relationships/image"/><Relationship Id="rId19" Target="../media/image69.svg" Type="http://schemas.openxmlformats.org/officeDocument/2006/relationships/image"/><Relationship Id="rId2" Target="../media/image1.png" Type="http://schemas.openxmlformats.org/officeDocument/2006/relationships/image"/><Relationship Id="rId20" Target="../media/image70.png" Type="http://schemas.openxmlformats.org/officeDocument/2006/relationships/image"/><Relationship Id="rId21" Target="../media/image71.svg" Type="http://schemas.openxmlformats.org/officeDocument/2006/relationships/image"/><Relationship Id="rId3" Target="../media/image21.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88000" cy="10224135"/>
          </a:xfrm>
          <a:custGeom>
            <a:avLst/>
            <a:gdLst/>
            <a:ahLst/>
            <a:cxnLst/>
            <a:rect r="r" b="b" t="t" l="l"/>
            <a:pathLst>
              <a:path h="10224135" w="18288000">
                <a:moveTo>
                  <a:pt x="0" y="0"/>
                </a:moveTo>
                <a:lnTo>
                  <a:pt x="18288000" y="0"/>
                </a:lnTo>
                <a:lnTo>
                  <a:pt x="18288000" y="10224135"/>
                </a:lnTo>
                <a:lnTo>
                  <a:pt x="0" y="10224135"/>
                </a:lnTo>
                <a:lnTo>
                  <a:pt x="0" y="0"/>
                </a:lnTo>
                <a:close/>
              </a:path>
            </a:pathLst>
          </a:custGeom>
          <a:blipFill>
            <a:blip r:embed="rId2"/>
            <a:stretch>
              <a:fillRect l="0" t="-39295" r="0" b="-39575"/>
            </a:stretch>
          </a:blipFill>
        </p:spPr>
      </p:sp>
      <p:sp>
        <p:nvSpPr>
          <p:cNvPr name="Freeform 3" id="3"/>
          <p:cNvSpPr/>
          <p:nvPr/>
        </p:nvSpPr>
        <p:spPr>
          <a:xfrm flipH="false" flipV="false" rot="-4327781">
            <a:off x="-5571085" y="-1556518"/>
            <a:ext cx="10194720" cy="7156721"/>
          </a:xfrm>
          <a:custGeom>
            <a:avLst/>
            <a:gdLst/>
            <a:ahLst/>
            <a:cxnLst/>
            <a:rect r="r" b="b" t="t" l="l"/>
            <a:pathLst>
              <a:path h="7156721" w="10194720">
                <a:moveTo>
                  <a:pt x="0" y="0"/>
                </a:moveTo>
                <a:lnTo>
                  <a:pt x="10194721" y="0"/>
                </a:lnTo>
                <a:lnTo>
                  <a:pt x="10194721" y="7156722"/>
                </a:lnTo>
                <a:lnTo>
                  <a:pt x="0" y="7156722"/>
                </a:lnTo>
                <a:lnTo>
                  <a:pt x="0" y="0"/>
                </a:lnTo>
                <a:close/>
              </a:path>
            </a:pathLst>
          </a:custGeom>
          <a:blipFill>
            <a:blip r:embed="rId3"/>
            <a:stretch>
              <a:fillRect l="0" t="0" r="-286" b="0"/>
            </a:stretch>
          </a:blipFill>
        </p:spPr>
      </p:sp>
      <p:sp>
        <p:nvSpPr>
          <p:cNvPr name="Freeform 4" id="4"/>
          <p:cNvSpPr/>
          <p:nvPr/>
        </p:nvSpPr>
        <p:spPr>
          <a:xfrm flipH="false" flipV="false" rot="0">
            <a:off x="6709109" y="1009650"/>
            <a:ext cx="11139898" cy="8248650"/>
          </a:xfrm>
          <a:custGeom>
            <a:avLst/>
            <a:gdLst/>
            <a:ahLst/>
            <a:cxnLst/>
            <a:rect r="r" b="b" t="t" l="l"/>
            <a:pathLst>
              <a:path h="8248650" w="11139898">
                <a:moveTo>
                  <a:pt x="0" y="0"/>
                </a:moveTo>
                <a:lnTo>
                  <a:pt x="11139899" y="0"/>
                </a:lnTo>
                <a:lnTo>
                  <a:pt x="11139899" y="8248650"/>
                </a:lnTo>
                <a:lnTo>
                  <a:pt x="0" y="8248650"/>
                </a:lnTo>
                <a:lnTo>
                  <a:pt x="0" y="0"/>
                </a:lnTo>
                <a:close/>
              </a:path>
            </a:pathLst>
          </a:custGeom>
          <a:blipFill>
            <a:blip r:embed="rId4"/>
            <a:stretch>
              <a:fillRect l="0" t="0" r="-231" b="0"/>
            </a:stretch>
          </a:blipFill>
        </p:spPr>
      </p:sp>
      <p:sp>
        <p:nvSpPr>
          <p:cNvPr name="Freeform 5" id="5"/>
          <p:cNvSpPr/>
          <p:nvPr/>
        </p:nvSpPr>
        <p:spPr>
          <a:xfrm flipH="false" flipV="false" rot="0">
            <a:off x="749259" y="8331904"/>
            <a:ext cx="5536686" cy="543602"/>
          </a:xfrm>
          <a:custGeom>
            <a:avLst/>
            <a:gdLst/>
            <a:ahLst/>
            <a:cxnLst/>
            <a:rect r="r" b="b" t="t" l="l"/>
            <a:pathLst>
              <a:path h="543602" w="5536686">
                <a:moveTo>
                  <a:pt x="0" y="0"/>
                </a:moveTo>
                <a:lnTo>
                  <a:pt x="5536686" y="0"/>
                </a:lnTo>
                <a:lnTo>
                  <a:pt x="5536686" y="543601"/>
                </a:lnTo>
                <a:lnTo>
                  <a:pt x="0" y="5436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243246" y="6797361"/>
            <a:ext cx="5536686" cy="1806344"/>
          </a:xfrm>
          <a:custGeom>
            <a:avLst/>
            <a:gdLst/>
            <a:ahLst/>
            <a:cxnLst/>
            <a:rect r="r" b="b" t="t" l="l"/>
            <a:pathLst>
              <a:path h="1806344" w="5536686">
                <a:moveTo>
                  <a:pt x="0" y="0"/>
                </a:moveTo>
                <a:lnTo>
                  <a:pt x="5536686" y="0"/>
                </a:lnTo>
                <a:lnTo>
                  <a:pt x="5536686" y="1806343"/>
                </a:lnTo>
                <a:lnTo>
                  <a:pt x="0" y="18063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800000">
            <a:off x="-1089495" y="8603704"/>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443631" y="1201036"/>
            <a:ext cx="5681086" cy="1200129"/>
          </a:xfrm>
          <a:custGeom>
            <a:avLst/>
            <a:gdLst/>
            <a:ahLst/>
            <a:cxnLst/>
            <a:rect r="r" b="b" t="t" l="l"/>
            <a:pathLst>
              <a:path h="1200129" w="5681086">
                <a:moveTo>
                  <a:pt x="0" y="0"/>
                </a:moveTo>
                <a:lnTo>
                  <a:pt x="5681086" y="0"/>
                </a:lnTo>
                <a:lnTo>
                  <a:pt x="5681086" y="1200129"/>
                </a:lnTo>
                <a:lnTo>
                  <a:pt x="0" y="12001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840677" y="1469302"/>
            <a:ext cx="5681086" cy="919303"/>
          </a:xfrm>
          <a:custGeom>
            <a:avLst/>
            <a:gdLst/>
            <a:ahLst/>
            <a:cxnLst/>
            <a:rect r="r" b="b" t="t" l="l"/>
            <a:pathLst>
              <a:path h="919303" w="5681086">
                <a:moveTo>
                  <a:pt x="0" y="0"/>
                </a:moveTo>
                <a:lnTo>
                  <a:pt x="5681086" y="0"/>
                </a:lnTo>
                <a:lnTo>
                  <a:pt x="5681086" y="919303"/>
                </a:lnTo>
                <a:lnTo>
                  <a:pt x="0" y="9193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56727" y="1009650"/>
            <a:ext cx="5681086" cy="919303"/>
          </a:xfrm>
          <a:custGeom>
            <a:avLst/>
            <a:gdLst/>
            <a:ahLst/>
            <a:cxnLst/>
            <a:rect r="r" b="b" t="t" l="l"/>
            <a:pathLst>
              <a:path h="919303" w="5681086">
                <a:moveTo>
                  <a:pt x="0" y="0"/>
                </a:moveTo>
                <a:lnTo>
                  <a:pt x="5681086" y="0"/>
                </a:lnTo>
                <a:lnTo>
                  <a:pt x="5681086" y="919303"/>
                </a:lnTo>
                <a:lnTo>
                  <a:pt x="0" y="9193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5400000">
            <a:off x="615506" y="1786976"/>
            <a:ext cx="1504590" cy="4449055"/>
          </a:xfrm>
          <a:custGeom>
            <a:avLst/>
            <a:gdLst/>
            <a:ahLst/>
            <a:cxnLst/>
            <a:rect r="r" b="b" t="t" l="l"/>
            <a:pathLst>
              <a:path h="4449055" w="1504590">
                <a:moveTo>
                  <a:pt x="0" y="0"/>
                </a:moveTo>
                <a:lnTo>
                  <a:pt x="1504589" y="0"/>
                </a:lnTo>
                <a:lnTo>
                  <a:pt x="1504589" y="4449056"/>
                </a:lnTo>
                <a:lnTo>
                  <a:pt x="0" y="44490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0774932" y="189507"/>
            <a:ext cx="830761" cy="820143"/>
          </a:xfrm>
          <a:custGeom>
            <a:avLst/>
            <a:gdLst/>
            <a:ahLst/>
            <a:cxnLst/>
            <a:rect r="r" b="b" t="t" l="l"/>
            <a:pathLst>
              <a:path h="820143" w="830761">
                <a:moveTo>
                  <a:pt x="0" y="0"/>
                </a:moveTo>
                <a:lnTo>
                  <a:pt x="830761" y="0"/>
                </a:lnTo>
                <a:lnTo>
                  <a:pt x="830761" y="820143"/>
                </a:lnTo>
                <a:lnTo>
                  <a:pt x="0" y="820143"/>
                </a:lnTo>
                <a:lnTo>
                  <a:pt x="0" y="0"/>
                </a:lnTo>
                <a:close/>
              </a:path>
            </a:pathLst>
          </a:custGeom>
          <a:blipFill>
            <a:blip r:embed="rId15"/>
            <a:stretch>
              <a:fillRect l="0" t="0" r="0" b="0"/>
            </a:stretch>
          </a:blipFill>
        </p:spPr>
      </p:sp>
      <p:sp>
        <p:nvSpPr>
          <p:cNvPr name="Freeform 13" id="13"/>
          <p:cNvSpPr/>
          <p:nvPr/>
        </p:nvSpPr>
        <p:spPr>
          <a:xfrm flipH="false" flipV="false" rot="0">
            <a:off x="8605083" y="4537943"/>
            <a:ext cx="359856" cy="417830"/>
          </a:xfrm>
          <a:custGeom>
            <a:avLst/>
            <a:gdLst/>
            <a:ahLst/>
            <a:cxnLst/>
            <a:rect r="r" b="b" t="t" l="l"/>
            <a:pathLst>
              <a:path h="417830" w="359856">
                <a:moveTo>
                  <a:pt x="0" y="0"/>
                </a:moveTo>
                <a:lnTo>
                  <a:pt x="359856" y="0"/>
                </a:lnTo>
                <a:lnTo>
                  <a:pt x="359856" y="417830"/>
                </a:lnTo>
                <a:lnTo>
                  <a:pt x="0" y="4178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8605083" y="7204920"/>
            <a:ext cx="359856" cy="359856"/>
          </a:xfrm>
          <a:custGeom>
            <a:avLst/>
            <a:gdLst/>
            <a:ahLst/>
            <a:cxnLst/>
            <a:rect r="r" b="b" t="t" l="l"/>
            <a:pathLst>
              <a:path h="359856" w="359856">
                <a:moveTo>
                  <a:pt x="0" y="0"/>
                </a:moveTo>
                <a:lnTo>
                  <a:pt x="359856" y="0"/>
                </a:lnTo>
                <a:lnTo>
                  <a:pt x="359856" y="359856"/>
                </a:lnTo>
                <a:lnTo>
                  <a:pt x="0" y="3598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5" id="15"/>
          <p:cNvSpPr txBox="true"/>
          <p:nvPr/>
        </p:nvSpPr>
        <p:spPr>
          <a:xfrm rot="0">
            <a:off x="8359627" y="2176594"/>
            <a:ext cx="8202034" cy="1834910"/>
          </a:xfrm>
          <a:prstGeom prst="rect">
            <a:avLst/>
          </a:prstGeom>
        </p:spPr>
        <p:txBody>
          <a:bodyPr anchor="t" rtlCol="false" tIns="0" lIns="0" bIns="0" rIns="0">
            <a:spAutoFit/>
          </a:bodyPr>
          <a:lstStyle/>
          <a:p>
            <a:pPr algn="ctr">
              <a:lnSpc>
                <a:spcPts val="7161"/>
              </a:lnSpc>
            </a:pPr>
            <a:r>
              <a:rPr lang="en-US" sz="6820">
                <a:solidFill>
                  <a:srgbClr val="FFF8F2"/>
                </a:solidFill>
                <a:latin typeface="Dela Gothic One"/>
                <a:ea typeface="Dela Gothic One"/>
                <a:cs typeface="Dela Gothic One"/>
                <a:sym typeface="Dela Gothic One"/>
              </a:rPr>
              <a:t>WEBSITE BÁN CÂY CẢNH</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8F2"/>
                </a:solidFill>
                <a:latin typeface="Noto Serif Display"/>
                <a:ea typeface="Noto Serif Display"/>
                <a:cs typeface="Noto Serif Display"/>
                <a:sym typeface="Noto Serif Display"/>
              </a:rPr>
              <a:t>1</a:t>
            </a:r>
          </a:p>
        </p:txBody>
      </p:sp>
      <p:sp>
        <p:nvSpPr>
          <p:cNvPr name="TextBox 17" id="17"/>
          <p:cNvSpPr txBox="true"/>
          <p:nvPr/>
        </p:nvSpPr>
        <p:spPr>
          <a:xfrm rot="0">
            <a:off x="11605693" y="309245"/>
            <a:ext cx="6243314" cy="521269"/>
          </a:xfrm>
          <a:prstGeom prst="rect">
            <a:avLst/>
          </a:prstGeom>
        </p:spPr>
        <p:txBody>
          <a:bodyPr anchor="t" rtlCol="false" tIns="0" lIns="0" bIns="0" rIns="0">
            <a:spAutoFit/>
          </a:bodyPr>
          <a:lstStyle/>
          <a:p>
            <a:pPr algn="ctr">
              <a:lnSpc>
                <a:spcPts val="4262"/>
              </a:lnSpc>
            </a:pPr>
            <a:r>
              <a:rPr lang="en-US" sz="3410">
                <a:solidFill>
                  <a:srgbClr val="FFF8F2"/>
                </a:solidFill>
                <a:latin typeface="Open Sauce"/>
                <a:ea typeface="Open Sauce"/>
                <a:cs typeface="Open Sauce"/>
                <a:sym typeface="Open Sauce"/>
              </a:rPr>
              <a:t> ĐẠI HỌC XÂY DỰNG HÀ NỘI</a:t>
            </a:r>
          </a:p>
        </p:txBody>
      </p:sp>
      <p:sp>
        <p:nvSpPr>
          <p:cNvPr name="TextBox 18" id="18"/>
          <p:cNvSpPr txBox="true"/>
          <p:nvPr/>
        </p:nvSpPr>
        <p:spPr>
          <a:xfrm rot="0">
            <a:off x="12279059" y="1009650"/>
            <a:ext cx="5064096" cy="380485"/>
          </a:xfrm>
          <a:prstGeom prst="rect">
            <a:avLst/>
          </a:prstGeom>
        </p:spPr>
        <p:txBody>
          <a:bodyPr anchor="t" rtlCol="false" tIns="0" lIns="0" bIns="0" rIns="0">
            <a:spAutoFit/>
          </a:bodyPr>
          <a:lstStyle/>
          <a:p>
            <a:pPr algn="ctr">
              <a:lnSpc>
                <a:spcPts val="3169"/>
              </a:lnSpc>
            </a:pPr>
            <a:r>
              <a:rPr lang="en-US" sz="2535">
                <a:solidFill>
                  <a:srgbClr val="FFF8F2"/>
                </a:solidFill>
                <a:latin typeface="Open Sauce"/>
                <a:ea typeface="Open Sauce"/>
                <a:cs typeface="Open Sauce"/>
                <a:sym typeface="Open Sauce"/>
              </a:rPr>
              <a:t>KHOA CÔNG NGHỆ THÔNG TIN</a:t>
            </a:r>
          </a:p>
        </p:txBody>
      </p:sp>
      <p:sp>
        <p:nvSpPr>
          <p:cNvPr name="TextBox 19" id="19"/>
          <p:cNvSpPr txBox="true"/>
          <p:nvPr/>
        </p:nvSpPr>
        <p:spPr>
          <a:xfrm rot="0">
            <a:off x="9144000" y="4571824"/>
            <a:ext cx="3660572" cy="383949"/>
          </a:xfrm>
          <a:prstGeom prst="rect">
            <a:avLst/>
          </a:prstGeom>
        </p:spPr>
        <p:txBody>
          <a:bodyPr anchor="t" rtlCol="false" tIns="0" lIns="0" bIns="0" rIns="0">
            <a:spAutoFit/>
          </a:bodyPr>
          <a:lstStyle/>
          <a:p>
            <a:pPr algn="ctr">
              <a:lnSpc>
                <a:spcPts val="3169"/>
              </a:lnSpc>
            </a:pPr>
            <a:r>
              <a:rPr lang="en-US" sz="2535">
                <a:solidFill>
                  <a:srgbClr val="FFF8F2"/>
                </a:solidFill>
                <a:latin typeface="Paytone One"/>
                <a:ea typeface="Paytone One"/>
                <a:cs typeface="Paytone One"/>
                <a:sym typeface="Paytone One"/>
              </a:rPr>
              <a:t>SINH VIÊN THỰC HIỆN:</a:t>
            </a:r>
          </a:p>
        </p:txBody>
      </p:sp>
      <p:sp>
        <p:nvSpPr>
          <p:cNvPr name="TextBox 20" id="20"/>
          <p:cNvSpPr txBox="true"/>
          <p:nvPr/>
        </p:nvSpPr>
        <p:spPr>
          <a:xfrm rot="0">
            <a:off x="12980821" y="4571824"/>
            <a:ext cx="3660572" cy="383949"/>
          </a:xfrm>
          <a:prstGeom prst="rect">
            <a:avLst/>
          </a:prstGeom>
        </p:spPr>
        <p:txBody>
          <a:bodyPr anchor="t" rtlCol="false" tIns="0" lIns="0" bIns="0" rIns="0">
            <a:spAutoFit/>
          </a:bodyPr>
          <a:lstStyle/>
          <a:p>
            <a:pPr algn="l">
              <a:lnSpc>
                <a:spcPts val="3169"/>
              </a:lnSpc>
            </a:pPr>
            <a:r>
              <a:rPr lang="en-US" sz="2535">
                <a:solidFill>
                  <a:srgbClr val="FFF8F2"/>
                </a:solidFill>
                <a:latin typeface="Paytone One"/>
                <a:ea typeface="Paytone One"/>
                <a:cs typeface="Paytone One"/>
                <a:sym typeface="Paytone One"/>
              </a:rPr>
              <a:t>VŨ ĐỨC LÂM</a:t>
            </a:r>
          </a:p>
        </p:txBody>
      </p:sp>
      <p:sp>
        <p:nvSpPr>
          <p:cNvPr name="TextBox 21" id="21"/>
          <p:cNvSpPr txBox="true"/>
          <p:nvPr/>
        </p:nvSpPr>
        <p:spPr>
          <a:xfrm rot="0">
            <a:off x="12980821" y="5212458"/>
            <a:ext cx="3660572" cy="383949"/>
          </a:xfrm>
          <a:prstGeom prst="rect">
            <a:avLst/>
          </a:prstGeom>
        </p:spPr>
        <p:txBody>
          <a:bodyPr anchor="t" rtlCol="false" tIns="0" lIns="0" bIns="0" rIns="0">
            <a:spAutoFit/>
          </a:bodyPr>
          <a:lstStyle/>
          <a:p>
            <a:pPr algn="l">
              <a:lnSpc>
                <a:spcPts val="3169"/>
              </a:lnSpc>
            </a:pPr>
            <a:r>
              <a:rPr lang="en-US" sz="2535">
                <a:solidFill>
                  <a:srgbClr val="FFF8F2"/>
                </a:solidFill>
                <a:latin typeface="Paytone One"/>
                <a:ea typeface="Paytone One"/>
                <a:cs typeface="Paytone One"/>
                <a:sym typeface="Paytone One"/>
              </a:rPr>
              <a:t>VŨ HỮU MINH</a:t>
            </a:r>
          </a:p>
        </p:txBody>
      </p:sp>
      <p:sp>
        <p:nvSpPr>
          <p:cNvPr name="TextBox 22" id="22"/>
          <p:cNvSpPr txBox="true"/>
          <p:nvPr/>
        </p:nvSpPr>
        <p:spPr>
          <a:xfrm rot="0">
            <a:off x="12980821" y="5853582"/>
            <a:ext cx="3660572" cy="383949"/>
          </a:xfrm>
          <a:prstGeom prst="rect">
            <a:avLst/>
          </a:prstGeom>
        </p:spPr>
        <p:txBody>
          <a:bodyPr anchor="t" rtlCol="false" tIns="0" lIns="0" bIns="0" rIns="0">
            <a:spAutoFit/>
          </a:bodyPr>
          <a:lstStyle/>
          <a:p>
            <a:pPr algn="l">
              <a:lnSpc>
                <a:spcPts val="3169"/>
              </a:lnSpc>
            </a:pPr>
            <a:r>
              <a:rPr lang="en-US" sz="2535">
                <a:solidFill>
                  <a:srgbClr val="FFF8F2"/>
                </a:solidFill>
                <a:latin typeface="Paytone One"/>
                <a:ea typeface="Paytone One"/>
                <a:cs typeface="Paytone One"/>
                <a:sym typeface="Paytone One"/>
              </a:rPr>
              <a:t>NGUYỄN QUỐC ĐẠT</a:t>
            </a:r>
          </a:p>
        </p:txBody>
      </p:sp>
      <p:sp>
        <p:nvSpPr>
          <p:cNvPr name="TextBox 23" id="23"/>
          <p:cNvSpPr txBox="true"/>
          <p:nvPr/>
        </p:nvSpPr>
        <p:spPr>
          <a:xfrm rot="0">
            <a:off x="12980821" y="6494705"/>
            <a:ext cx="3660572" cy="383949"/>
          </a:xfrm>
          <a:prstGeom prst="rect">
            <a:avLst/>
          </a:prstGeom>
        </p:spPr>
        <p:txBody>
          <a:bodyPr anchor="t" rtlCol="false" tIns="0" lIns="0" bIns="0" rIns="0">
            <a:spAutoFit/>
          </a:bodyPr>
          <a:lstStyle/>
          <a:p>
            <a:pPr algn="l">
              <a:lnSpc>
                <a:spcPts val="3169"/>
              </a:lnSpc>
            </a:pPr>
            <a:r>
              <a:rPr lang="en-US" sz="2535">
                <a:solidFill>
                  <a:srgbClr val="FFF8F2"/>
                </a:solidFill>
                <a:latin typeface="Paytone One"/>
                <a:ea typeface="Paytone One"/>
                <a:cs typeface="Paytone One"/>
                <a:sym typeface="Paytone One"/>
              </a:rPr>
              <a:t>NGUYỄN ANH MINH</a:t>
            </a:r>
          </a:p>
        </p:txBody>
      </p:sp>
      <p:sp>
        <p:nvSpPr>
          <p:cNvPr name="TextBox 24" id="24"/>
          <p:cNvSpPr txBox="true"/>
          <p:nvPr/>
        </p:nvSpPr>
        <p:spPr>
          <a:xfrm rot="0">
            <a:off x="9144000" y="7204920"/>
            <a:ext cx="1025277" cy="383949"/>
          </a:xfrm>
          <a:prstGeom prst="rect">
            <a:avLst/>
          </a:prstGeom>
        </p:spPr>
        <p:txBody>
          <a:bodyPr anchor="t" rtlCol="false" tIns="0" lIns="0" bIns="0" rIns="0">
            <a:spAutoFit/>
          </a:bodyPr>
          <a:lstStyle/>
          <a:p>
            <a:pPr algn="l">
              <a:lnSpc>
                <a:spcPts val="3169"/>
              </a:lnSpc>
            </a:pPr>
            <a:r>
              <a:rPr lang="en-US" sz="2535">
                <a:solidFill>
                  <a:srgbClr val="FFF8F2"/>
                </a:solidFill>
                <a:latin typeface="Paytone One"/>
                <a:ea typeface="Paytone One"/>
                <a:cs typeface="Paytone One"/>
                <a:sym typeface="Paytone One"/>
              </a:rPr>
              <a:t>GVHD:</a:t>
            </a:r>
          </a:p>
        </p:txBody>
      </p:sp>
      <p:sp>
        <p:nvSpPr>
          <p:cNvPr name="TextBox 25" id="25"/>
          <p:cNvSpPr txBox="true"/>
          <p:nvPr/>
        </p:nvSpPr>
        <p:spPr>
          <a:xfrm rot="0">
            <a:off x="10448773" y="7204920"/>
            <a:ext cx="3660572" cy="383949"/>
          </a:xfrm>
          <a:prstGeom prst="rect">
            <a:avLst/>
          </a:prstGeom>
        </p:spPr>
        <p:txBody>
          <a:bodyPr anchor="t" rtlCol="false" tIns="0" lIns="0" bIns="0" rIns="0">
            <a:spAutoFit/>
          </a:bodyPr>
          <a:lstStyle/>
          <a:p>
            <a:pPr algn="l">
              <a:lnSpc>
                <a:spcPts val="3169"/>
              </a:lnSpc>
            </a:pPr>
            <a:r>
              <a:rPr lang="en-US" sz="2535">
                <a:solidFill>
                  <a:srgbClr val="FFF8F2"/>
                </a:solidFill>
                <a:latin typeface="Paytone One"/>
                <a:ea typeface="Paytone One"/>
                <a:cs typeface="Paytone One"/>
                <a:sym typeface="Paytone One"/>
              </a:rPr>
              <a:t>ĐINH VĂN ĐÔNG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46685"/>
            <a:ext cx="18288000" cy="10433685"/>
          </a:xfrm>
          <a:custGeom>
            <a:avLst/>
            <a:gdLst/>
            <a:ahLst/>
            <a:cxnLst/>
            <a:rect r="r" b="b" t="t" l="l"/>
            <a:pathLst>
              <a:path h="10433685" w="18288000">
                <a:moveTo>
                  <a:pt x="0" y="0"/>
                </a:moveTo>
                <a:lnTo>
                  <a:pt x="18288000" y="0"/>
                </a:lnTo>
                <a:lnTo>
                  <a:pt x="18288000" y="10433685"/>
                </a:lnTo>
                <a:lnTo>
                  <a:pt x="0" y="10433685"/>
                </a:lnTo>
                <a:lnTo>
                  <a:pt x="0" y="0"/>
                </a:lnTo>
                <a:close/>
              </a:path>
            </a:pathLst>
          </a:custGeom>
          <a:blipFill>
            <a:blip r:embed="rId2"/>
            <a:stretch>
              <a:fillRect l="0" t="-38506" r="0" b="-36771"/>
            </a:stretch>
          </a:blipFill>
        </p:spPr>
      </p:sp>
      <p:sp>
        <p:nvSpPr>
          <p:cNvPr name="Freeform 3" id="3"/>
          <p:cNvSpPr/>
          <p:nvPr/>
        </p:nvSpPr>
        <p:spPr>
          <a:xfrm flipH="false" flipV="false" rot="0">
            <a:off x="-2752608" y="-2158818"/>
            <a:ext cx="11139898" cy="8258175"/>
          </a:xfrm>
          <a:custGeom>
            <a:avLst/>
            <a:gdLst/>
            <a:ahLst/>
            <a:cxnLst/>
            <a:rect r="r" b="b" t="t" l="l"/>
            <a:pathLst>
              <a:path h="8258175" w="11139898">
                <a:moveTo>
                  <a:pt x="0" y="0"/>
                </a:moveTo>
                <a:lnTo>
                  <a:pt x="11139898" y="0"/>
                </a:lnTo>
                <a:lnTo>
                  <a:pt x="11139898" y="8258175"/>
                </a:lnTo>
                <a:lnTo>
                  <a:pt x="0" y="8258175"/>
                </a:lnTo>
                <a:lnTo>
                  <a:pt x="0" y="0"/>
                </a:lnTo>
                <a:close/>
              </a:path>
            </a:pathLst>
          </a:custGeom>
          <a:blipFill>
            <a:blip r:embed="rId3"/>
            <a:stretch>
              <a:fillRect l="0" t="0" r="-347" b="0"/>
            </a:stretch>
          </a:blipFill>
        </p:spPr>
      </p:sp>
      <p:sp>
        <p:nvSpPr>
          <p:cNvPr name="Freeform 4" id="4"/>
          <p:cNvSpPr/>
          <p:nvPr/>
        </p:nvSpPr>
        <p:spPr>
          <a:xfrm flipH="false" flipV="false" rot="0">
            <a:off x="-585580" y="9016323"/>
            <a:ext cx="5536686" cy="543602"/>
          </a:xfrm>
          <a:custGeom>
            <a:avLst/>
            <a:gdLst/>
            <a:ahLst/>
            <a:cxnLst/>
            <a:rect r="r" b="b" t="t" l="l"/>
            <a:pathLst>
              <a:path h="543602" w="5536686">
                <a:moveTo>
                  <a:pt x="0" y="0"/>
                </a:moveTo>
                <a:lnTo>
                  <a:pt x="5536686" y="0"/>
                </a:lnTo>
                <a:lnTo>
                  <a:pt x="5536686" y="543602"/>
                </a:lnTo>
                <a:lnTo>
                  <a:pt x="0" y="543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2293035" y="9383828"/>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5894796" y="-381774"/>
            <a:ext cx="5536686" cy="1806344"/>
          </a:xfrm>
          <a:custGeom>
            <a:avLst/>
            <a:gdLst/>
            <a:ahLst/>
            <a:cxnLst/>
            <a:rect r="r" b="b" t="t" l="l"/>
            <a:pathLst>
              <a:path h="1806344" w="5536686">
                <a:moveTo>
                  <a:pt x="0" y="0"/>
                </a:moveTo>
                <a:lnTo>
                  <a:pt x="5536685" y="0"/>
                </a:lnTo>
                <a:lnTo>
                  <a:pt x="5536685" y="1806343"/>
                </a:lnTo>
                <a:lnTo>
                  <a:pt x="0" y="1806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522105" y="1512979"/>
            <a:ext cx="858001" cy="1922692"/>
          </a:xfrm>
          <a:custGeom>
            <a:avLst/>
            <a:gdLst/>
            <a:ahLst/>
            <a:cxnLst/>
            <a:rect r="r" b="b" t="t" l="l"/>
            <a:pathLst>
              <a:path h="1922692" w="858001">
                <a:moveTo>
                  <a:pt x="0" y="0"/>
                </a:moveTo>
                <a:lnTo>
                  <a:pt x="858002" y="0"/>
                </a:lnTo>
                <a:lnTo>
                  <a:pt x="858002" y="1922692"/>
                </a:lnTo>
                <a:lnTo>
                  <a:pt x="0" y="19226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522105" y="5807315"/>
            <a:ext cx="858001" cy="1922692"/>
          </a:xfrm>
          <a:custGeom>
            <a:avLst/>
            <a:gdLst/>
            <a:ahLst/>
            <a:cxnLst/>
            <a:rect r="r" b="b" t="t" l="l"/>
            <a:pathLst>
              <a:path h="1922692" w="858001">
                <a:moveTo>
                  <a:pt x="0" y="0"/>
                </a:moveTo>
                <a:lnTo>
                  <a:pt x="858002" y="0"/>
                </a:lnTo>
                <a:lnTo>
                  <a:pt x="858002" y="1922692"/>
                </a:lnTo>
                <a:lnTo>
                  <a:pt x="0" y="19226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10</a:t>
            </a:r>
          </a:p>
        </p:txBody>
      </p:sp>
      <p:sp>
        <p:nvSpPr>
          <p:cNvPr name="TextBox 11" id="11"/>
          <p:cNvSpPr txBox="true"/>
          <p:nvPr/>
        </p:nvSpPr>
        <p:spPr>
          <a:xfrm rot="0">
            <a:off x="2320477" y="230885"/>
            <a:ext cx="7810177" cy="581025"/>
          </a:xfrm>
          <a:prstGeom prst="rect">
            <a:avLst/>
          </a:prstGeom>
        </p:spPr>
        <p:txBody>
          <a:bodyPr anchor="t" rtlCol="false" tIns="0" lIns="0" bIns="0" rIns="0">
            <a:spAutoFit/>
          </a:bodyPr>
          <a:lstStyle/>
          <a:p>
            <a:pPr algn="l" marL="0" indent="0" lvl="0">
              <a:lnSpc>
                <a:spcPts val="4581"/>
              </a:lnSpc>
              <a:spcBef>
                <a:spcPct val="0"/>
              </a:spcBef>
            </a:pPr>
            <a:r>
              <a:rPr lang="en-US" sz="3817">
                <a:solidFill>
                  <a:srgbClr val="FFFFFF"/>
                </a:solidFill>
                <a:latin typeface="Paytone One"/>
                <a:ea typeface="Paytone One"/>
                <a:cs typeface="Paytone One"/>
                <a:sym typeface="Paytone One"/>
              </a:rPr>
              <a:t>SƠ ĐỒ CÁC ACTOR</a:t>
            </a:r>
          </a:p>
        </p:txBody>
      </p:sp>
      <p:sp>
        <p:nvSpPr>
          <p:cNvPr name="TextBox 12" id="12"/>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3.1</a:t>
            </a:r>
          </a:p>
        </p:txBody>
      </p:sp>
      <p:sp>
        <p:nvSpPr>
          <p:cNvPr name="TextBox 13" id="13"/>
          <p:cNvSpPr txBox="true"/>
          <p:nvPr/>
        </p:nvSpPr>
        <p:spPr>
          <a:xfrm rot="0">
            <a:off x="3298069" y="3614161"/>
            <a:ext cx="330607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ADMIN</a:t>
            </a:r>
          </a:p>
        </p:txBody>
      </p:sp>
      <p:sp>
        <p:nvSpPr>
          <p:cNvPr name="TextBox 14" id="14"/>
          <p:cNvSpPr txBox="true"/>
          <p:nvPr/>
        </p:nvSpPr>
        <p:spPr>
          <a:xfrm rot="0">
            <a:off x="3243651" y="8010159"/>
            <a:ext cx="330607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USER</a:t>
            </a:r>
          </a:p>
        </p:txBody>
      </p:sp>
      <p:sp>
        <p:nvSpPr>
          <p:cNvPr name="TextBox 15" id="15"/>
          <p:cNvSpPr txBox="true"/>
          <p:nvPr/>
        </p:nvSpPr>
        <p:spPr>
          <a:xfrm rot="0">
            <a:off x="6604143" y="1474879"/>
            <a:ext cx="11181624" cy="2491740"/>
          </a:xfrm>
          <a:prstGeom prst="rect">
            <a:avLst/>
          </a:prstGeom>
        </p:spPr>
        <p:txBody>
          <a:bodyPr anchor="t" rtlCol="false" tIns="0" lIns="0" bIns="0" rIns="0">
            <a:spAutoFit/>
          </a:bodyPr>
          <a:lstStyle/>
          <a:p>
            <a:pPr algn="l">
              <a:lnSpc>
                <a:spcPts val="3359"/>
              </a:lnSpc>
            </a:pPr>
            <a:r>
              <a:rPr lang="en-US" sz="2400">
                <a:solidFill>
                  <a:srgbClr val="FFFFFF"/>
                </a:solidFill>
                <a:latin typeface="Montserrat"/>
                <a:ea typeface="Montserrat"/>
                <a:cs typeface="Montserrat"/>
                <a:sym typeface="Montserrat"/>
              </a:rPr>
              <a:t>Là người có toàn quyền tương tác với hệ thống, có quyền điều khiển cũng như </a:t>
            </a:r>
            <a:r>
              <a:rPr lang="en-US" sz="2400">
                <a:solidFill>
                  <a:srgbClr val="FFFFFF"/>
                </a:solidFill>
                <a:latin typeface="Montserrat"/>
                <a:ea typeface="Montserrat"/>
                <a:cs typeface="Montserrat"/>
                <a:sym typeface="Montserrat"/>
              </a:rPr>
              <a:t>kiểm soát mọi hoạt động của hệ thống. Ngoài các chức năng của khách hàng,người quản lý còn có các chức năng khác như: quản lý các thông tin về sản phẩm,xử lý đơn đặt hàng của khách hàng, thống kê các mặt hàng, sản phẩm theo những tiêu chí khác nhau.</a:t>
            </a:r>
          </a:p>
          <a:p>
            <a:pPr algn="l" marL="0" indent="0" lvl="0">
              <a:lnSpc>
                <a:spcPts val="3359"/>
              </a:lnSpc>
              <a:spcBef>
                <a:spcPct val="0"/>
              </a:spcBef>
            </a:pPr>
          </a:p>
        </p:txBody>
      </p:sp>
      <p:sp>
        <p:nvSpPr>
          <p:cNvPr name="TextBox 16" id="16"/>
          <p:cNvSpPr txBox="true"/>
          <p:nvPr/>
        </p:nvSpPr>
        <p:spPr>
          <a:xfrm rot="0">
            <a:off x="6604143" y="5769215"/>
            <a:ext cx="11181624" cy="2072640"/>
          </a:xfrm>
          <a:prstGeom prst="rect">
            <a:avLst/>
          </a:prstGeom>
        </p:spPr>
        <p:txBody>
          <a:bodyPr anchor="t" rtlCol="false" tIns="0" lIns="0" bIns="0" rIns="0">
            <a:spAutoFit/>
          </a:bodyPr>
          <a:lstStyle/>
          <a:p>
            <a:pPr algn="l">
              <a:lnSpc>
                <a:spcPts val="3359"/>
              </a:lnSpc>
            </a:pPr>
            <a:r>
              <a:rPr lang="en-US" sz="2400">
                <a:solidFill>
                  <a:srgbClr val="FFFFFF"/>
                </a:solidFill>
                <a:latin typeface="Montserrat"/>
                <a:ea typeface="Montserrat"/>
                <a:cs typeface="Montserrat"/>
                <a:sym typeface="Montserrat"/>
              </a:rPr>
              <a:t>Khách hàng là đối tượng có thể xem các thông tin về sản phẩm được trình bày trên </a:t>
            </a:r>
            <a:r>
              <a:rPr lang="en-US" sz="2400">
                <a:solidFill>
                  <a:srgbClr val="FFFFFF"/>
                </a:solidFill>
                <a:latin typeface="Montserrat"/>
                <a:ea typeface="Montserrat"/>
                <a:cs typeface="Montserrat"/>
                <a:sym typeface="Montserrat"/>
              </a:rPr>
              <a:t>trang chủ của website, họ có thể tham khảo các sản phẩm, xem thông tin chi tiết về sản phẩm, sắp xếp, tìm kiếm, đánh giá sản phẩm theo tiêu chí nào đó, và đặt hàng online.</a:t>
            </a:r>
          </a:p>
          <a:p>
            <a:pPr algn="l" marL="0" indent="0" lvl="0">
              <a:lnSpc>
                <a:spcPts val="335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89798" y="3530190"/>
            <a:ext cx="9512124" cy="6658487"/>
          </a:xfrm>
          <a:custGeom>
            <a:avLst/>
            <a:gdLst/>
            <a:ahLst/>
            <a:cxnLst/>
            <a:rect r="r" b="b" t="t" l="l"/>
            <a:pathLst>
              <a:path h="6658487" w="9512124">
                <a:moveTo>
                  <a:pt x="0" y="0"/>
                </a:moveTo>
                <a:lnTo>
                  <a:pt x="9512124" y="0"/>
                </a:lnTo>
                <a:lnTo>
                  <a:pt x="9512124" y="6658486"/>
                </a:lnTo>
                <a:lnTo>
                  <a:pt x="0" y="6658486"/>
                </a:lnTo>
                <a:lnTo>
                  <a:pt x="0" y="0"/>
                </a:lnTo>
                <a:close/>
              </a:path>
            </a:pathLst>
          </a:custGeom>
          <a:blipFill>
            <a:blip r:embed="rId2"/>
            <a:stretch>
              <a:fillRect l="0" t="0" r="0" b="0"/>
            </a:stretch>
          </a:blipFill>
        </p:spPr>
      </p:sp>
      <p:sp>
        <p:nvSpPr>
          <p:cNvPr name="Freeform 3" id="3"/>
          <p:cNvSpPr/>
          <p:nvPr/>
        </p:nvSpPr>
        <p:spPr>
          <a:xfrm flipH="false" flipV="false" rot="-839890">
            <a:off x="13975573" y="-118921"/>
            <a:ext cx="9201686" cy="10240788"/>
          </a:xfrm>
          <a:custGeom>
            <a:avLst/>
            <a:gdLst/>
            <a:ahLst/>
            <a:cxnLst/>
            <a:rect r="r" b="b" t="t" l="l"/>
            <a:pathLst>
              <a:path h="10240788" w="9201686">
                <a:moveTo>
                  <a:pt x="0" y="0"/>
                </a:moveTo>
                <a:lnTo>
                  <a:pt x="9201686" y="0"/>
                </a:lnTo>
                <a:lnTo>
                  <a:pt x="9201686" y="10240787"/>
                </a:lnTo>
                <a:lnTo>
                  <a:pt x="0" y="10240787"/>
                </a:lnTo>
                <a:lnTo>
                  <a:pt x="0" y="0"/>
                </a:lnTo>
                <a:close/>
              </a:path>
            </a:pathLst>
          </a:custGeom>
          <a:blipFill>
            <a:blip r:embed="rId3"/>
            <a:stretch>
              <a:fillRect l="0" t="-479" r="0" b="-479"/>
            </a:stretch>
          </a:blipFill>
        </p:spPr>
      </p:sp>
      <p:sp>
        <p:nvSpPr>
          <p:cNvPr name="Freeform 4" id="4"/>
          <p:cNvSpPr/>
          <p:nvPr/>
        </p:nvSpPr>
        <p:spPr>
          <a:xfrm flipH="false" flipV="false" rot="0">
            <a:off x="-1739643" y="8355128"/>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519657" y="-237737"/>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553022" y="8772882"/>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493039" y="8661631"/>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022326" y="190285"/>
            <a:ext cx="7417440" cy="9906431"/>
          </a:xfrm>
          <a:custGeom>
            <a:avLst/>
            <a:gdLst/>
            <a:ahLst/>
            <a:cxnLst/>
            <a:rect r="r" b="b" t="t" l="l"/>
            <a:pathLst>
              <a:path h="9906431" w="7417440">
                <a:moveTo>
                  <a:pt x="0" y="0"/>
                </a:moveTo>
                <a:lnTo>
                  <a:pt x="7417440" y="0"/>
                </a:lnTo>
                <a:lnTo>
                  <a:pt x="7417440" y="9906430"/>
                </a:lnTo>
                <a:lnTo>
                  <a:pt x="0" y="9906430"/>
                </a:lnTo>
                <a:lnTo>
                  <a:pt x="0" y="0"/>
                </a:lnTo>
                <a:close/>
              </a:path>
            </a:pathLst>
          </a:custGeom>
          <a:blipFill>
            <a:blip r:embed="rId8"/>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11</a:t>
            </a:r>
          </a:p>
        </p:txBody>
      </p:sp>
      <p:sp>
        <p:nvSpPr>
          <p:cNvPr name="TextBox 11" id="11"/>
          <p:cNvSpPr txBox="true"/>
          <p:nvPr/>
        </p:nvSpPr>
        <p:spPr>
          <a:xfrm rot="0">
            <a:off x="2320477" y="230885"/>
            <a:ext cx="7810177" cy="581025"/>
          </a:xfrm>
          <a:prstGeom prst="rect">
            <a:avLst/>
          </a:prstGeom>
        </p:spPr>
        <p:txBody>
          <a:bodyPr anchor="t" rtlCol="false" tIns="0" lIns="0" bIns="0" rIns="0">
            <a:spAutoFit/>
          </a:bodyPr>
          <a:lstStyle/>
          <a:p>
            <a:pPr algn="l" marL="0" indent="0" lvl="0">
              <a:lnSpc>
                <a:spcPts val="4581"/>
              </a:lnSpc>
              <a:spcBef>
                <a:spcPct val="0"/>
              </a:spcBef>
            </a:pPr>
            <a:r>
              <a:rPr lang="en-US" sz="3817">
                <a:solidFill>
                  <a:srgbClr val="000000"/>
                </a:solidFill>
                <a:latin typeface="Paytone One"/>
                <a:ea typeface="Paytone One"/>
                <a:cs typeface="Paytone One"/>
                <a:sym typeface="Paytone One"/>
              </a:rPr>
              <a:t>SƠ ĐỒ USECASE TỔNG QUÁT</a:t>
            </a:r>
          </a:p>
        </p:txBody>
      </p:sp>
      <p:sp>
        <p:nvSpPr>
          <p:cNvPr name="TextBox 12" id="12"/>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000000"/>
                </a:solidFill>
                <a:latin typeface="Dela Gothic One"/>
                <a:ea typeface="Dela Gothic One"/>
                <a:cs typeface="Dela Gothic One"/>
                <a:sym typeface="Dela Gothic One"/>
              </a:rPr>
              <a:t>3.2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12</a:t>
            </a:r>
          </a:p>
        </p:txBody>
      </p:sp>
      <p:sp>
        <p:nvSpPr>
          <p:cNvPr name="Freeform 3" id="3"/>
          <p:cNvSpPr/>
          <p:nvPr/>
        </p:nvSpPr>
        <p:spPr>
          <a:xfrm flipH="false" flipV="false" rot="0">
            <a:off x="-5964398" y="2114396"/>
            <a:ext cx="9512124" cy="6658487"/>
          </a:xfrm>
          <a:custGeom>
            <a:avLst/>
            <a:gdLst/>
            <a:ahLst/>
            <a:cxnLst/>
            <a:rect r="r" b="b" t="t" l="l"/>
            <a:pathLst>
              <a:path h="6658487" w="9512124">
                <a:moveTo>
                  <a:pt x="0" y="0"/>
                </a:moveTo>
                <a:lnTo>
                  <a:pt x="9512124" y="0"/>
                </a:lnTo>
                <a:lnTo>
                  <a:pt x="9512124" y="6658486"/>
                </a:lnTo>
                <a:lnTo>
                  <a:pt x="0" y="6658486"/>
                </a:lnTo>
                <a:lnTo>
                  <a:pt x="0" y="0"/>
                </a:lnTo>
                <a:close/>
              </a:path>
            </a:pathLst>
          </a:custGeom>
          <a:blipFill>
            <a:blip r:embed="rId2"/>
            <a:stretch>
              <a:fillRect l="0" t="0" r="0" b="0"/>
            </a:stretch>
          </a:blipFill>
        </p:spPr>
      </p:sp>
      <p:sp>
        <p:nvSpPr>
          <p:cNvPr name="Freeform 4" id="4"/>
          <p:cNvSpPr/>
          <p:nvPr/>
        </p:nvSpPr>
        <p:spPr>
          <a:xfrm flipH="false" flipV="false" rot="-839890">
            <a:off x="15659802" y="-1142669"/>
            <a:ext cx="9201686" cy="10240788"/>
          </a:xfrm>
          <a:custGeom>
            <a:avLst/>
            <a:gdLst/>
            <a:ahLst/>
            <a:cxnLst/>
            <a:rect r="r" b="b" t="t" l="l"/>
            <a:pathLst>
              <a:path h="10240788" w="9201686">
                <a:moveTo>
                  <a:pt x="0" y="0"/>
                </a:moveTo>
                <a:lnTo>
                  <a:pt x="9201686" y="0"/>
                </a:lnTo>
                <a:lnTo>
                  <a:pt x="9201686" y="10240788"/>
                </a:lnTo>
                <a:lnTo>
                  <a:pt x="0" y="10240788"/>
                </a:lnTo>
                <a:lnTo>
                  <a:pt x="0" y="0"/>
                </a:lnTo>
                <a:close/>
              </a:path>
            </a:pathLst>
          </a:custGeom>
          <a:blipFill>
            <a:blip r:embed="rId3"/>
            <a:stretch>
              <a:fillRect l="0" t="-479" r="0" b="-479"/>
            </a:stretch>
          </a:blipFill>
        </p:spPr>
      </p:sp>
      <p:sp>
        <p:nvSpPr>
          <p:cNvPr name="Freeform 5" id="5"/>
          <p:cNvSpPr/>
          <p:nvPr/>
        </p:nvSpPr>
        <p:spPr>
          <a:xfrm flipH="false" flipV="false" rot="0">
            <a:off x="-1739643" y="8355128"/>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519657" y="-237737"/>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553022" y="8772882"/>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493039" y="8661631"/>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547726" y="1803649"/>
            <a:ext cx="11567191" cy="6969233"/>
          </a:xfrm>
          <a:custGeom>
            <a:avLst/>
            <a:gdLst/>
            <a:ahLst/>
            <a:cxnLst/>
            <a:rect r="r" b="b" t="t" l="l"/>
            <a:pathLst>
              <a:path h="6969233" w="11567191">
                <a:moveTo>
                  <a:pt x="0" y="0"/>
                </a:moveTo>
                <a:lnTo>
                  <a:pt x="11567191" y="0"/>
                </a:lnTo>
                <a:lnTo>
                  <a:pt x="11567191" y="6969233"/>
                </a:lnTo>
                <a:lnTo>
                  <a:pt x="0" y="6969233"/>
                </a:lnTo>
                <a:lnTo>
                  <a:pt x="0" y="0"/>
                </a:lnTo>
                <a:close/>
              </a:path>
            </a:pathLst>
          </a:custGeom>
          <a:blipFill>
            <a:blip r:embed="rId8"/>
            <a:stretch>
              <a:fillRect l="0" t="0" r="0" b="0"/>
            </a:stretch>
          </a:blipFill>
        </p:spPr>
      </p:sp>
      <p:sp>
        <p:nvSpPr>
          <p:cNvPr name="TextBox 11" id="11"/>
          <p:cNvSpPr txBox="true"/>
          <p:nvPr/>
        </p:nvSpPr>
        <p:spPr>
          <a:xfrm rot="0">
            <a:off x="2320477" y="230885"/>
            <a:ext cx="8338563" cy="581025"/>
          </a:xfrm>
          <a:prstGeom prst="rect">
            <a:avLst/>
          </a:prstGeom>
        </p:spPr>
        <p:txBody>
          <a:bodyPr anchor="t" rtlCol="false" tIns="0" lIns="0" bIns="0" rIns="0">
            <a:spAutoFit/>
          </a:bodyPr>
          <a:lstStyle/>
          <a:p>
            <a:pPr algn="l" marL="0" indent="0" lvl="0">
              <a:lnSpc>
                <a:spcPts val="4581"/>
              </a:lnSpc>
              <a:spcBef>
                <a:spcPct val="0"/>
              </a:spcBef>
            </a:pPr>
            <a:r>
              <a:rPr lang="en-US" sz="3817">
                <a:solidFill>
                  <a:srgbClr val="000000"/>
                </a:solidFill>
                <a:latin typeface="Paytone One"/>
                <a:ea typeface="Paytone One"/>
                <a:cs typeface="Paytone One"/>
                <a:sym typeface="Paytone One"/>
              </a:rPr>
              <a:t>BIỂU ĐỒ CA SỬ DỤNG TỔNG QUAN</a:t>
            </a:r>
          </a:p>
        </p:txBody>
      </p:sp>
      <p:sp>
        <p:nvSpPr>
          <p:cNvPr name="TextBox 12" id="12"/>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000000"/>
                </a:solidFill>
                <a:latin typeface="Dela Gothic One"/>
                <a:ea typeface="Dela Gothic One"/>
                <a:cs typeface="Dela Gothic One"/>
                <a:sym typeface="Dela Gothic One"/>
              </a:rPr>
              <a:t>3.3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13</a:t>
            </a:r>
          </a:p>
        </p:txBody>
      </p:sp>
      <p:sp>
        <p:nvSpPr>
          <p:cNvPr name="Freeform 3" id="3"/>
          <p:cNvSpPr/>
          <p:nvPr/>
        </p:nvSpPr>
        <p:spPr>
          <a:xfrm flipH="false" flipV="false" rot="0">
            <a:off x="0" y="34290"/>
            <a:ext cx="18288000" cy="10433685"/>
          </a:xfrm>
          <a:custGeom>
            <a:avLst/>
            <a:gdLst/>
            <a:ahLst/>
            <a:cxnLst/>
            <a:rect r="r" b="b" t="t" l="l"/>
            <a:pathLst>
              <a:path h="10433685" w="18288000">
                <a:moveTo>
                  <a:pt x="0" y="0"/>
                </a:moveTo>
                <a:lnTo>
                  <a:pt x="18288000" y="0"/>
                </a:lnTo>
                <a:lnTo>
                  <a:pt x="18288000" y="10433685"/>
                </a:lnTo>
                <a:lnTo>
                  <a:pt x="0" y="10433685"/>
                </a:lnTo>
                <a:lnTo>
                  <a:pt x="0" y="0"/>
                </a:lnTo>
                <a:close/>
              </a:path>
            </a:pathLst>
          </a:custGeom>
          <a:blipFill>
            <a:blip r:embed="rId2"/>
            <a:stretch>
              <a:fillRect l="0" t="-38506" r="0" b="-36771"/>
            </a:stretch>
          </a:blipFill>
        </p:spPr>
      </p:sp>
      <p:sp>
        <p:nvSpPr>
          <p:cNvPr name="Freeform 4" id="4"/>
          <p:cNvSpPr/>
          <p:nvPr/>
        </p:nvSpPr>
        <p:spPr>
          <a:xfrm flipH="false" flipV="false" rot="0">
            <a:off x="-1995898" y="1270635"/>
            <a:ext cx="11139898" cy="8229600"/>
          </a:xfrm>
          <a:custGeom>
            <a:avLst/>
            <a:gdLst/>
            <a:ahLst/>
            <a:cxnLst/>
            <a:rect r="r" b="b" t="t" l="l"/>
            <a:pathLst>
              <a:path h="8229600" w="11139898">
                <a:moveTo>
                  <a:pt x="0" y="0"/>
                </a:moveTo>
                <a:lnTo>
                  <a:pt x="11139898" y="0"/>
                </a:lnTo>
                <a:lnTo>
                  <a:pt x="11139898"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839890">
            <a:off x="14423571" y="-3426880"/>
            <a:ext cx="9201686" cy="10240788"/>
          </a:xfrm>
          <a:custGeom>
            <a:avLst/>
            <a:gdLst/>
            <a:ahLst/>
            <a:cxnLst/>
            <a:rect r="r" b="b" t="t" l="l"/>
            <a:pathLst>
              <a:path h="10240788" w="9201686">
                <a:moveTo>
                  <a:pt x="0" y="0"/>
                </a:moveTo>
                <a:lnTo>
                  <a:pt x="9201686" y="0"/>
                </a:lnTo>
                <a:lnTo>
                  <a:pt x="9201686" y="10240788"/>
                </a:lnTo>
                <a:lnTo>
                  <a:pt x="0" y="10240788"/>
                </a:lnTo>
                <a:lnTo>
                  <a:pt x="0" y="0"/>
                </a:lnTo>
                <a:close/>
              </a:path>
            </a:pathLst>
          </a:custGeom>
          <a:blipFill>
            <a:blip r:embed="rId4"/>
            <a:stretch>
              <a:fillRect l="0" t="-479" r="0" b="-479"/>
            </a:stretch>
          </a:blipFill>
        </p:spPr>
      </p:sp>
      <p:sp>
        <p:nvSpPr>
          <p:cNvPr name="Freeform 6" id="6"/>
          <p:cNvSpPr/>
          <p:nvPr/>
        </p:nvSpPr>
        <p:spPr>
          <a:xfrm flipH="false" flipV="false" rot="0">
            <a:off x="-1186390" y="807097"/>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321623" y="8399033"/>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07043" y="8234867"/>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995898" y="7723150"/>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356559" y="3665047"/>
            <a:ext cx="7574881" cy="1036548"/>
          </a:xfrm>
          <a:prstGeom prst="rect">
            <a:avLst/>
          </a:prstGeom>
        </p:spPr>
        <p:txBody>
          <a:bodyPr anchor="t" rtlCol="false" tIns="0" lIns="0" bIns="0" rIns="0">
            <a:spAutoFit/>
          </a:bodyPr>
          <a:lstStyle/>
          <a:p>
            <a:pPr algn="l" marL="0" indent="0" lvl="0">
              <a:lnSpc>
                <a:spcPts val="8190"/>
              </a:lnSpc>
              <a:spcBef>
                <a:spcPct val="0"/>
              </a:spcBef>
            </a:pPr>
            <a:r>
              <a:rPr lang="en-US" sz="6825">
                <a:solidFill>
                  <a:srgbClr val="FFFFFF"/>
                </a:solidFill>
                <a:latin typeface="Paytone One"/>
                <a:ea typeface="Paytone One"/>
                <a:cs typeface="Paytone One"/>
                <a:sym typeface="Paytone One"/>
              </a:rPr>
              <a:t>DEMO SẢN PHẨM</a:t>
            </a:r>
          </a:p>
        </p:txBody>
      </p:sp>
      <p:sp>
        <p:nvSpPr>
          <p:cNvPr name="TextBox 11" id="11"/>
          <p:cNvSpPr txBox="true"/>
          <p:nvPr/>
        </p:nvSpPr>
        <p:spPr>
          <a:xfrm rot="0">
            <a:off x="0" y="543706"/>
            <a:ext cx="1594363" cy="1149808"/>
          </a:xfrm>
          <a:prstGeom prst="rect">
            <a:avLst/>
          </a:prstGeom>
        </p:spPr>
        <p:txBody>
          <a:bodyPr anchor="t" rtlCol="false" tIns="0" lIns="0" bIns="0" rIns="0">
            <a:spAutoFit/>
          </a:bodyPr>
          <a:lstStyle/>
          <a:p>
            <a:pPr algn="ctr" marL="0" indent="0" lvl="0">
              <a:lnSpc>
                <a:spcPts val="9535"/>
              </a:lnSpc>
              <a:spcBef>
                <a:spcPct val="0"/>
              </a:spcBef>
            </a:pPr>
            <a:r>
              <a:rPr lang="en-US" sz="6357">
                <a:solidFill>
                  <a:srgbClr val="FFFFFF"/>
                </a:solidFill>
                <a:latin typeface="Dela Gothic One"/>
                <a:ea typeface="Dela Gothic One"/>
                <a:cs typeface="Dela Gothic One"/>
                <a:sym typeface="Dela Gothic One"/>
              </a:rPr>
              <a:t>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14</a:t>
            </a:r>
          </a:p>
        </p:txBody>
      </p:sp>
      <p:sp>
        <p:nvSpPr>
          <p:cNvPr name="Freeform 3" id="3"/>
          <p:cNvSpPr/>
          <p:nvPr/>
        </p:nvSpPr>
        <p:spPr>
          <a:xfrm flipH="false" flipV="false" rot="0">
            <a:off x="0" y="34290"/>
            <a:ext cx="18288000" cy="10433685"/>
          </a:xfrm>
          <a:custGeom>
            <a:avLst/>
            <a:gdLst/>
            <a:ahLst/>
            <a:cxnLst/>
            <a:rect r="r" b="b" t="t" l="l"/>
            <a:pathLst>
              <a:path h="10433685" w="18288000">
                <a:moveTo>
                  <a:pt x="0" y="0"/>
                </a:moveTo>
                <a:lnTo>
                  <a:pt x="18288000" y="0"/>
                </a:lnTo>
                <a:lnTo>
                  <a:pt x="18288000" y="10433685"/>
                </a:lnTo>
                <a:lnTo>
                  <a:pt x="0" y="10433685"/>
                </a:lnTo>
                <a:lnTo>
                  <a:pt x="0" y="0"/>
                </a:lnTo>
                <a:close/>
              </a:path>
            </a:pathLst>
          </a:custGeom>
          <a:blipFill>
            <a:blip r:embed="rId2"/>
            <a:stretch>
              <a:fillRect l="0" t="-38506" r="0" b="-36771"/>
            </a:stretch>
          </a:blipFill>
        </p:spPr>
      </p:sp>
      <p:sp>
        <p:nvSpPr>
          <p:cNvPr name="Freeform 4" id="4"/>
          <p:cNvSpPr/>
          <p:nvPr/>
        </p:nvSpPr>
        <p:spPr>
          <a:xfrm flipH="false" flipV="false" rot="0">
            <a:off x="-1995898" y="1270635"/>
            <a:ext cx="11139898" cy="8229600"/>
          </a:xfrm>
          <a:custGeom>
            <a:avLst/>
            <a:gdLst/>
            <a:ahLst/>
            <a:cxnLst/>
            <a:rect r="r" b="b" t="t" l="l"/>
            <a:pathLst>
              <a:path h="8229600" w="11139898">
                <a:moveTo>
                  <a:pt x="0" y="0"/>
                </a:moveTo>
                <a:lnTo>
                  <a:pt x="11139898" y="0"/>
                </a:lnTo>
                <a:lnTo>
                  <a:pt x="11139898"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839890">
            <a:off x="14423571" y="-3426880"/>
            <a:ext cx="9201686" cy="10240788"/>
          </a:xfrm>
          <a:custGeom>
            <a:avLst/>
            <a:gdLst/>
            <a:ahLst/>
            <a:cxnLst/>
            <a:rect r="r" b="b" t="t" l="l"/>
            <a:pathLst>
              <a:path h="10240788" w="9201686">
                <a:moveTo>
                  <a:pt x="0" y="0"/>
                </a:moveTo>
                <a:lnTo>
                  <a:pt x="9201686" y="0"/>
                </a:lnTo>
                <a:lnTo>
                  <a:pt x="9201686" y="10240788"/>
                </a:lnTo>
                <a:lnTo>
                  <a:pt x="0" y="10240788"/>
                </a:lnTo>
                <a:lnTo>
                  <a:pt x="0" y="0"/>
                </a:lnTo>
                <a:close/>
              </a:path>
            </a:pathLst>
          </a:custGeom>
          <a:blipFill>
            <a:blip r:embed="rId4"/>
            <a:stretch>
              <a:fillRect l="0" t="-479" r="0" b="-479"/>
            </a:stretch>
          </a:blipFill>
        </p:spPr>
      </p:sp>
      <p:sp>
        <p:nvSpPr>
          <p:cNvPr name="Freeform 6" id="6"/>
          <p:cNvSpPr/>
          <p:nvPr/>
        </p:nvSpPr>
        <p:spPr>
          <a:xfrm flipH="false" flipV="false" rot="0">
            <a:off x="-1186390" y="807097"/>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321623" y="8399033"/>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07043" y="8234867"/>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995898" y="7723150"/>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4774989" y="3334422"/>
            <a:ext cx="1724017" cy="172401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grpSp>
        <p:nvGrpSpPr>
          <p:cNvPr name="Group 13" id="13"/>
          <p:cNvGrpSpPr/>
          <p:nvPr/>
        </p:nvGrpSpPr>
        <p:grpSpPr>
          <a:xfrm rot="0">
            <a:off x="12034843" y="3334422"/>
            <a:ext cx="1724017" cy="172401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sp>
        <p:nvSpPr>
          <p:cNvPr name="TextBox 16" id="16"/>
          <p:cNvSpPr txBox="true"/>
          <p:nvPr/>
        </p:nvSpPr>
        <p:spPr>
          <a:xfrm rot="0">
            <a:off x="3983961" y="5267989"/>
            <a:ext cx="330607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HẠN CHẾ</a:t>
            </a:r>
          </a:p>
        </p:txBody>
      </p:sp>
      <p:sp>
        <p:nvSpPr>
          <p:cNvPr name="TextBox 17" id="17"/>
          <p:cNvSpPr txBox="true"/>
          <p:nvPr/>
        </p:nvSpPr>
        <p:spPr>
          <a:xfrm rot="0">
            <a:off x="3983961" y="3866866"/>
            <a:ext cx="3306074" cy="573405"/>
          </a:xfrm>
          <a:prstGeom prst="rect">
            <a:avLst/>
          </a:prstGeom>
        </p:spPr>
        <p:txBody>
          <a:bodyPr anchor="t" rtlCol="false" tIns="0" lIns="0" bIns="0" rIns="0">
            <a:spAutoFit/>
          </a:bodyPr>
          <a:lstStyle/>
          <a:p>
            <a:pPr algn="ctr" marL="0" indent="0" lvl="0">
              <a:lnSpc>
                <a:spcPts val="4800"/>
              </a:lnSpc>
              <a:spcBef>
                <a:spcPct val="0"/>
              </a:spcBef>
            </a:pPr>
            <a:r>
              <a:rPr lang="en-US" sz="3200">
                <a:solidFill>
                  <a:srgbClr val="FFFFFF"/>
                </a:solidFill>
                <a:latin typeface="Dela Gothic One"/>
                <a:ea typeface="Dela Gothic One"/>
                <a:cs typeface="Dela Gothic One"/>
                <a:sym typeface="Dela Gothic One"/>
              </a:rPr>
              <a:t>5.1</a:t>
            </a:r>
          </a:p>
        </p:txBody>
      </p:sp>
      <p:sp>
        <p:nvSpPr>
          <p:cNvPr name="TextBox 18" id="18"/>
          <p:cNvSpPr txBox="true"/>
          <p:nvPr/>
        </p:nvSpPr>
        <p:spPr>
          <a:xfrm rot="0">
            <a:off x="10700748" y="5267989"/>
            <a:ext cx="5502176"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HƯỚNG PHÁT TRIỂN</a:t>
            </a:r>
          </a:p>
        </p:txBody>
      </p:sp>
      <p:sp>
        <p:nvSpPr>
          <p:cNvPr name="TextBox 19" id="19"/>
          <p:cNvSpPr txBox="true"/>
          <p:nvPr/>
        </p:nvSpPr>
        <p:spPr>
          <a:xfrm rot="0">
            <a:off x="11243814" y="3866866"/>
            <a:ext cx="3306074" cy="573405"/>
          </a:xfrm>
          <a:prstGeom prst="rect">
            <a:avLst/>
          </a:prstGeom>
        </p:spPr>
        <p:txBody>
          <a:bodyPr anchor="t" rtlCol="false" tIns="0" lIns="0" bIns="0" rIns="0">
            <a:spAutoFit/>
          </a:bodyPr>
          <a:lstStyle/>
          <a:p>
            <a:pPr algn="ctr" marL="0" indent="0" lvl="0">
              <a:lnSpc>
                <a:spcPts val="4800"/>
              </a:lnSpc>
              <a:spcBef>
                <a:spcPct val="0"/>
              </a:spcBef>
            </a:pPr>
            <a:r>
              <a:rPr lang="en-US" sz="3200">
                <a:solidFill>
                  <a:srgbClr val="FFFFFF"/>
                </a:solidFill>
                <a:latin typeface="Dela Gothic One"/>
                <a:ea typeface="Dela Gothic One"/>
                <a:cs typeface="Dela Gothic One"/>
                <a:sym typeface="Dela Gothic One"/>
              </a:rPr>
              <a:t>5.2</a:t>
            </a:r>
          </a:p>
        </p:txBody>
      </p:sp>
      <p:sp>
        <p:nvSpPr>
          <p:cNvPr name="TextBox 20" id="20"/>
          <p:cNvSpPr txBox="true"/>
          <p:nvPr/>
        </p:nvSpPr>
        <p:spPr>
          <a:xfrm rot="0">
            <a:off x="4600120" y="1346373"/>
            <a:ext cx="10651210" cy="749799"/>
          </a:xfrm>
          <a:prstGeom prst="rect">
            <a:avLst/>
          </a:prstGeom>
        </p:spPr>
        <p:txBody>
          <a:bodyPr anchor="t" rtlCol="false" tIns="0" lIns="0" bIns="0" rIns="0">
            <a:spAutoFit/>
          </a:bodyPr>
          <a:lstStyle/>
          <a:p>
            <a:pPr algn="l" marL="0" indent="0" lvl="0">
              <a:lnSpc>
                <a:spcPts val="5999"/>
              </a:lnSpc>
              <a:spcBef>
                <a:spcPct val="0"/>
              </a:spcBef>
            </a:pPr>
            <a:r>
              <a:rPr lang="en-US" sz="4999">
                <a:solidFill>
                  <a:srgbClr val="FFFFFF"/>
                </a:solidFill>
                <a:latin typeface="Paytone One"/>
                <a:ea typeface="Paytone One"/>
                <a:cs typeface="Paytone One"/>
                <a:sym typeface="Paytone One"/>
              </a:rPr>
              <a:t>HẠN CHẾ VÀ HƯỚNG PHÁT TRIỂN</a:t>
            </a:r>
          </a:p>
        </p:txBody>
      </p:sp>
      <p:sp>
        <p:nvSpPr>
          <p:cNvPr name="TextBox 21" id="21"/>
          <p:cNvSpPr txBox="true"/>
          <p:nvPr/>
        </p:nvSpPr>
        <p:spPr>
          <a:xfrm rot="0">
            <a:off x="0" y="543706"/>
            <a:ext cx="1594363" cy="1149808"/>
          </a:xfrm>
          <a:prstGeom prst="rect">
            <a:avLst/>
          </a:prstGeom>
        </p:spPr>
        <p:txBody>
          <a:bodyPr anchor="t" rtlCol="false" tIns="0" lIns="0" bIns="0" rIns="0">
            <a:spAutoFit/>
          </a:bodyPr>
          <a:lstStyle/>
          <a:p>
            <a:pPr algn="ctr" marL="0" indent="0" lvl="0">
              <a:lnSpc>
                <a:spcPts val="9535"/>
              </a:lnSpc>
              <a:spcBef>
                <a:spcPct val="0"/>
              </a:spcBef>
            </a:pPr>
            <a:r>
              <a:rPr lang="en-US" sz="6357">
                <a:solidFill>
                  <a:srgbClr val="FFFFFF"/>
                </a:solidFill>
                <a:latin typeface="Dela Gothic One"/>
                <a:ea typeface="Dela Gothic One"/>
                <a:cs typeface="Dela Gothic One"/>
                <a:sym typeface="Dela Gothic One"/>
              </a:rPr>
              <a:t>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15</a:t>
            </a:r>
          </a:p>
        </p:txBody>
      </p:sp>
      <p:sp>
        <p:nvSpPr>
          <p:cNvPr name="Freeform 3" id="3"/>
          <p:cNvSpPr/>
          <p:nvPr/>
        </p:nvSpPr>
        <p:spPr>
          <a:xfrm flipH="false" flipV="false" rot="0">
            <a:off x="0" y="34290"/>
            <a:ext cx="18288000" cy="10224135"/>
          </a:xfrm>
          <a:custGeom>
            <a:avLst/>
            <a:gdLst/>
            <a:ahLst/>
            <a:cxnLst/>
            <a:rect r="r" b="b" t="t" l="l"/>
            <a:pathLst>
              <a:path h="10224135" w="18288000">
                <a:moveTo>
                  <a:pt x="0" y="0"/>
                </a:moveTo>
                <a:lnTo>
                  <a:pt x="18288000" y="0"/>
                </a:lnTo>
                <a:lnTo>
                  <a:pt x="18288000" y="10224135"/>
                </a:lnTo>
                <a:lnTo>
                  <a:pt x="0" y="10224135"/>
                </a:lnTo>
                <a:lnTo>
                  <a:pt x="0" y="0"/>
                </a:lnTo>
                <a:close/>
              </a:path>
            </a:pathLst>
          </a:custGeom>
          <a:blipFill>
            <a:blip r:embed="rId2"/>
            <a:stretch>
              <a:fillRect l="0" t="-39295" r="0" b="-39575"/>
            </a:stretch>
          </a:blipFill>
        </p:spPr>
      </p:sp>
      <p:sp>
        <p:nvSpPr>
          <p:cNvPr name="Freeform 4" id="4"/>
          <p:cNvSpPr/>
          <p:nvPr/>
        </p:nvSpPr>
        <p:spPr>
          <a:xfrm flipH="false" flipV="false" rot="0">
            <a:off x="-1995898" y="1270635"/>
            <a:ext cx="11139898" cy="8229600"/>
          </a:xfrm>
          <a:custGeom>
            <a:avLst/>
            <a:gdLst/>
            <a:ahLst/>
            <a:cxnLst/>
            <a:rect r="r" b="b" t="t" l="l"/>
            <a:pathLst>
              <a:path h="8229600" w="11139898">
                <a:moveTo>
                  <a:pt x="0" y="0"/>
                </a:moveTo>
                <a:lnTo>
                  <a:pt x="11139898" y="0"/>
                </a:lnTo>
                <a:lnTo>
                  <a:pt x="11139898" y="8229600"/>
                </a:lnTo>
                <a:lnTo>
                  <a:pt x="0" y="8229600"/>
                </a:lnTo>
                <a:lnTo>
                  <a:pt x="0" y="0"/>
                </a:lnTo>
                <a:close/>
              </a:path>
            </a:pathLst>
          </a:custGeom>
          <a:blipFill>
            <a:blip r:embed="rId3"/>
            <a:stretch>
              <a:fillRect l="0" t="0" r="0" b="0"/>
            </a:stretch>
          </a:blipFill>
        </p:spPr>
      </p:sp>
      <p:sp>
        <p:nvSpPr>
          <p:cNvPr name="TextBox 5" id="5"/>
          <p:cNvSpPr txBox="true"/>
          <p:nvPr/>
        </p:nvSpPr>
        <p:spPr>
          <a:xfrm rot="0">
            <a:off x="2320477" y="230885"/>
            <a:ext cx="4773913" cy="581025"/>
          </a:xfrm>
          <a:prstGeom prst="rect">
            <a:avLst/>
          </a:prstGeom>
        </p:spPr>
        <p:txBody>
          <a:bodyPr anchor="t" rtlCol="false" tIns="0" lIns="0" bIns="0" rIns="0">
            <a:spAutoFit/>
          </a:bodyPr>
          <a:lstStyle/>
          <a:p>
            <a:pPr algn="just" marL="0" indent="0" lvl="0">
              <a:lnSpc>
                <a:spcPts val="4581"/>
              </a:lnSpc>
              <a:spcBef>
                <a:spcPct val="0"/>
              </a:spcBef>
            </a:pPr>
            <a:r>
              <a:rPr lang="en-US" sz="3817">
                <a:solidFill>
                  <a:srgbClr val="FFFFFF"/>
                </a:solidFill>
                <a:latin typeface="Paytone One"/>
                <a:ea typeface="Paytone One"/>
                <a:cs typeface="Paytone One"/>
                <a:sym typeface="Paytone One"/>
              </a:rPr>
              <a:t>HẠN CHẾ</a:t>
            </a:r>
          </a:p>
        </p:txBody>
      </p:sp>
      <p:sp>
        <p:nvSpPr>
          <p:cNvPr name="TextBox 6" id="6"/>
          <p:cNvSpPr txBox="true"/>
          <p:nvPr/>
        </p:nvSpPr>
        <p:spPr>
          <a:xfrm rot="0">
            <a:off x="16152991" y="309731"/>
            <a:ext cx="1804789" cy="211667"/>
          </a:xfrm>
          <a:prstGeom prst="rect">
            <a:avLst/>
          </a:prstGeom>
        </p:spPr>
        <p:txBody>
          <a:bodyPr anchor="t" rtlCol="false" tIns="0" lIns="0" bIns="0" rIns="0">
            <a:spAutoFit/>
          </a:bodyPr>
          <a:lstStyle/>
          <a:p>
            <a:pPr algn="ctr">
              <a:lnSpc>
                <a:spcPts val="1748"/>
              </a:lnSpc>
              <a:spcBef>
                <a:spcPct val="0"/>
              </a:spcBef>
            </a:pPr>
            <a:r>
              <a:rPr lang="en-US" b="true" sz="1457">
                <a:solidFill>
                  <a:srgbClr val="C85103"/>
                </a:solidFill>
                <a:latin typeface="Open Sauce Bold"/>
                <a:ea typeface="Open Sauce Bold"/>
                <a:cs typeface="Open Sauce Bold"/>
                <a:sym typeface="Open Sauce Bold"/>
              </a:rPr>
              <a:t>MANDATORY PAGE</a:t>
            </a:r>
          </a:p>
        </p:txBody>
      </p:sp>
      <p:sp>
        <p:nvSpPr>
          <p:cNvPr name="Freeform 7" id="7"/>
          <p:cNvSpPr/>
          <p:nvPr/>
        </p:nvSpPr>
        <p:spPr>
          <a:xfrm flipH="false" flipV="false" rot="-839890">
            <a:off x="14179449" y="-3304819"/>
            <a:ext cx="9201686" cy="10240788"/>
          </a:xfrm>
          <a:custGeom>
            <a:avLst/>
            <a:gdLst/>
            <a:ahLst/>
            <a:cxnLst/>
            <a:rect r="r" b="b" t="t" l="l"/>
            <a:pathLst>
              <a:path h="10240788" w="9201686">
                <a:moveTo>
                  <a:pt x="0" y="0"/>
                </a:moveTo>
                <a:lnTo>
                  <a:pt x="9201686" y="0"/>
                </a:lnTo>
                <a:lnTo>
                  <a:pt x="9201686" y="10240788"/>
                </a:lnTo>
                <a:lnTo>
                  <a:pt x="0" y="10240788"/>
                </a:lnTo>
                <a:lnTo>
                  <a:pt x="0" y="0"/>
                </a:lnTo>
                <a:close/>
              </a:path>
            </a:pathLst>
          </a:custGeom>
          <a:blipFill>
            <a:blip r:embed="rId4"/>
            <a:stretch>
              <a:fillRect l="0" t="-479" r="0" b="-479"/>
            </a:stretch>
          </a:blipFill>
        </p:spPr>
      </p:sp>
      <p:sp>
        <p:nvSpPr>
          <p:cNvPr name="Freeform 8" id="8"/>
          <p:cNvSpPr/>
          <p:nvPr/>
        </p:nvSpPr>
        <p:spPr>
          <a:xfrm flipH="false" flipV="false" rot="0">
            <a:off x="12722827" y="20071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259736" y="70617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69804" y="9048208"/>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995898" y="8536492"/>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5.1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16</a:t>
            </a:r>
          </a:p>
        </p:txBody>
      </p:sp>
      <p:sp>
        <p:nvSpPr>
          <p:cNvPr name="Freeform 3" id="3"/>
          <p:cNvSpPr/>
          <p:nvPr/>
        </p:nvSpPr>
        <p:spPr>
          <a:xfrm flipH="false" flipV="false" rot="0">
            <a:off x="0" y="34290"/>
            <a:ext cx="18288000" cy="10224135"/>
          </a:xfrm>
          <a:custGeom>
            <a:avLst/>
            <a:gdLst/>
            <a:ahLst/>
            <a:cxnLst/>
            <a:rect r="r" b="b" t="t" l="l"/>
            <a:pathLst>
              <a:path h="10224135" w="18288000">
                <a:moveTo>
                  <a:pt x="0" y="0"/>
                </a:moveTo>
                <a:lnTo>
                  <a:pt x="18288000" y="0"/>
                </a:lnTo>
                <a:lnTo>
                  <a:pt x="18288000" y="10224135"/>
                </a:lnTo>
                <a:lnTo>
                  <a:pt x="0" y="10224135"/>
                </a:lnTo>
                <a:lnTo>
                  <a:pt x="0" y="0"/>
                </a:lnTo>
                <a:close/>
              </a:path>
            </a:pathLst>
          </a:custGeom>
          <a:blipFill>
            <a:blip r:embed="rId2"/>
            <a:stretch>
              <a:fillRect l="0" t="-39295" r="0" b="-39575"/>
            </a:stretch>
          </a:blipFill>
        </p:spPr>
      </p:sp>
      <p:sp>
        <p:nvSpPr>
          <p:cNvPr name="Freeform 4" id="4"/>
          <p:cNvSpPr/>
          <p:nvPr/>
        </p:nvSpPr>
        <p:spPr>
          <a:xfrm flipH="false" flipV="false" rot="0">
            <a:off x="-1995898" y="1270635"/>
            <a:ext cx="11139898" cy="8229600"/>
          </a:xfrm>
          <a:custGeom>
            <a:avLst/>
            <a:gdLst/>
            <a:ahLst/>
            <a:cxnLst/>
            <a:rect r="r" b="b" t="t" l="l"/>
            <a:pathLst>
              <a:path h="8229600" w="11139898">
                <a:moveTo>
                  <a:pt x="0" y="0"/>
                </a:moveTo>
                <a:lnTo>
                  <a:pt x="11139898" y="0"/>
                </a:lnTo>
                <a:lnTo>
                  <a:pt x="11139898" y="8229600"/>
                </a:lnTo>
                <a:lnTo>
                  <a:pt x="0" y="8229600"/>
                </a:lnTo>
                <a:lnTo>
                  <a:pt x="0" y="0"/>
                </a:lnTo>
                <a:close/>
              </a:path>
            </a:pathLst>
          </a:custGeom>
          <a:blipFill>
            <a:blip r:embed="rId3"/>
            <a:stretch>
              <a:fillRect l="0" t="0" r="0" b="0"/>
            </a:stretch>
          </a:blipFill>
        </p:spPr>
      </p:sp>
      <p:sp>
        <p:nvSpPr>
          <p:cNvPr name="TextBox 5" id="5"/>
          <p:cNvSpPr txBox="true"/>
          <p:nvPr/>
        </p:nvSpPr>
        <p:spPr>
          <a:xfrm rot="0">
            <a:off x="2320477" y="230885"/>
            <a:ext cx="6606751" cy="581025"/>
          </a:xfrm>
          <a:prstGeom prst="rect">
            <a:avLst/>
          </a:prstGeom>
        </p:spPr>
        <p:txBody>
          <a:bodyPr anchor="t" rtlCol="false" tIns="0" lIns="0" bIns="0" rIns="0">
            <a:spAutoFit/>
          </a:bodyPr>
          <a:lstStyle/>
          <a:p>
            <a:pPr algn="just" marL="0" indent="0" lvl="0">
              <a:lnSpc>
                <a:spcPts val="4581"/>
              </a:lnSpc>
              <a:spcBef>
                <a:spcPct val="0"/>
              </a:spcBef>
            </a:pPr>
            <a:r>
              <a:rPr lang="en-US" sz="3817">
                <a:solidFill>
                  <a:srgbClr val="FFFFFF"/>
                </a:solidFill>
                <a:latin typeface="Paytone One"/>
                <a:ea typeface="Paytone One"/>
                <a:cs typeface="Paytone One"/>
                <a:sym typeface="Paytone One"/>
              </a:rPr>
              <a:t>HƯỚNG PHÁT TRIỂN ĐỀ TÀI</a:t>
            </a:r>
          </a:p>
        </p:txBody>
      </p:sp>
      <p:sp>
        <p:nvSpPr>
          <p:cNvPr name="TextBox 6" id="6"/>
          <p:cNvSpPr txBox="true"/>
          <p:nvPr/>
        </p:nvSpPr>
        <p:spPr>
          <a:xfrm rot="0">
            <a:off x="16152991" y="309731"/>
            <a:ext cx="1804789" cy="211667"/>
          </a:xfrm>
          <a:prstGeom prst="rect">
            <a:avLst/>
          </a:prstGeom>
        </p:spPr>
        <p:txBody>
          <a:bodyPr anchor="t" rtlCol="false" tIns="0" lIns="0" bIns="0" rIns="0">
            <a:spAutoFit/>
          </a:bodyPr>
          <a:lstStyle/>
          <a:p>
            <a:pPr algn="ctr">
              <a:lnSpc>
                <a:spcPts val="1748"/>
              </a:lnSpc>
              <a:spcBef>
                <a:spcPct val="0"/>
              </a:spcBef>
            </a:pPr>
            <a:r>
              <a:rPr lang="en-US" b="true" sz="1457">
                <a:solidFill>
                  <a:srgbClr val="C85103"/>
                </a:solidFill>
                <a:latin typeface="Open Sauce Bold"/>
                <a:ea typeface="Open Sauce Bold"/>
                <a:cs typeface="Open Sauce Bold"/>
                <a:sym typeface="Open Sauce Bold"/>
              </a:rPr>
              <a:t>MANDATORY PAGE</a:t>
            </a:r>
          </a:p>
        </p:txBody>
      </p:sp>
      <p:sp>
        <p:nvSpPr>
          <p:cNvPr name="Freeform 7" id="7"/>
          <p:cNvSpPr/>
          <p:nvPr/>
        </p:nvSpPr>
        <p:spPr>
          <a:xfrm flipH="false" flipV="false" rot="-839890">
            <a:off x="14179449" y="-3304819"/>
            <a:ext cx="9201686" cy="10240788"/>
          </a:xfrm>
          <a:custGeom>
            <a:avLst/>
            <a:gdLst/>
            <a:ahLst/>
            <a:cxnLst/>
            <a:rect r="r" b="b" t="t" l="l"/>
            <a:pathLst>
              <a:path h="10240788" w="9201686">
                <a:moveTo>
                  <a:pt x="0" y="0"/>
                </a:moveTo>
                <a:lnTo>
                  <a:pt x="9201686" y="0"/>
                </a:lnTo>
                <a:lnTo>
                  <a:pt x="9201686" y="10240788"/>
                </a:lnTo>
                <a:lnTo>
                  <a:pt x="0" y="10240788"/>
                </a:lnTo>
                <a:lnTo>
                  <a:pt x="0" y="0"/>
                </a:lnTo>
                <a:close/>
              </a:path>
            </a:pathLst>
          </a:custGeom>
          <a:blipFill>
            <a:blip r:embed="rId4"/>
            <a:stretch>
              <a:fillRect l="0" t="-479" r="0" b="-479"/>
            </a:stretch>
          </a:blipFill>
        </p:spPr>
      </p:sp>
      <p:sp>
        <p:nvSpPr>
          <p:cNvPr name="Freeform 8" id="8"/>
          <p:cNvSpPr/>
          <p:nvPr/>
        </p:nvSpPr>
        <p:spPr>
          <a:xfrm flipH="false" flipV="false" rot="0">
            <a:off x="12722827" y="20071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259736" y="70617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69804" y="9048208"/>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995898" y="8536492"/>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2320477" y="287265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7452173" y="2269391"/>
            <a:ext cx="981408" cy="9814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sp>
        <p:nvSpPr>
          <p:cNvPr name="Freeform 17" id="17"/>
          <p:cNvSpPr/>
          <p:nvPr/>
        </p:nvSpPr>
        <p:spPr>
          <a:xfrm flipH="false" flipV="false" rot="0">
            <a:off x="7592623" y="5105232"/>
            <a:ext cx="700508" cy="560406"/>
          </a:xfrm>
          <a:custGeom>
            <a:avLst/>
            <a:gdLst/>
            <a:ahLst/>
            <a:cxnLst/>
            <a:rect r="r" b="b" t="t" l="l"/>
            <a:pathLst>
              <a:path h="560406" w="700508">
                <a:moveTo>
                  <a:pt x="0" y="0"/>
                </a:moveTo>
                <a:lnTo>
                  <a:pt x="700508" y="0"/>
                </a:lnTo>
                <a:lnTo>
                  <a:pt x="700508" y="560406"/>
                </a:lnTo>
                <a:lnTo>
                  <a:pt x="0" y="56040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7650036" y="7522680"/>
            <a:ext cx="643095" cy="643095"/>
          </a:xfrm>
          <a:custGeom>
            <a:avLst/>
            <a:gdLst/>
            <a:ahLst/>
            <a:cxnLst/>
            <a:rect r="r" b="b" t="t" l="l"/>
            <a:pathLst>
              <a:path h="643095" w="643095">
                <a:moveTo>
                  <a:pt x="0" y="0"/>
                </a:moveTo>
                <a:lnTo>
                  <a:pt x="643095" y="0"/>
                </a:lnTo>
                <a:lnTo>
                  <a:pt x="643095" y="643095"/>
                </a:lnTo>
                <a:lnTo>
                  <a:pt x="0" y="64309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7650036" y="2451546"/>
            <a:ext cx="585682" cy="617098"/>
          </a:xfrm>
          <a:custGeom>
            <a:avLst/>
            <a:gdLst/>
            <a:ahLst/>
            <a:cxnLst/>
            <a:rect r="r" b="b" t="t" l="l"/>
            <a:pathLst>
              <a:path h="617098" w="585682">
                <a:moveTo>
                  <a:pt x="0" y="0"/>
                </a:moveTo>
                <a:lnTo>
                  <a:pt x="585682" y="0"/>
                </a:lnTo>
                <a:lnTo>
                  <a:pt x="585682" y="617098"/>
                </a:lnTo>
                <a:lnTo>
                  <a:pt x="0" y="6170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0" id="20"/>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5.2</a:t>
            </a:r>
          </a:p>
        </p:txBody>
      </p:sp>
      <p:grpSp>
        <p:nvGrpSpPr>
          <p:cNvPr name="Group 21" id="21"/>
          <p:cNvGrpSpPr/>
          <p:nvPr/>
        </p:nvGrpSpPr>
        <p:grpSpPr>
          <a:xfrm rot="0">
            <a:off x="7480880" y="4930059"/>
            <a:ext cx="981408" cy="98140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3" id="23"/>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grpSp>
        <p:nvGrpSpPr>
          <p:cNvPr name="Group 24" id="24"/>
          <p:cNvGrpSpPr/>
          <p:nvPr/>
        </p:nvGrpSpPr>
        <p:grpSpPr>
          <a:xfrm rot="0">
            <a:off x="7452173" y="7368792"/>
            <a:ext cx="981408" cy="98140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6" id="26"/>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sp>
        <p:nvSpPr>
          <p:cNvPr name="TextBox 27" id="27"/>
          <p:cNvSpPr txBox="true"/>
          <p:nvPr/>
        </p:nvSpPr>
        <p:spPr>
          <a:xfrm rot="0">
            <a:off x="8992829" y="2081486"/>
            <a:ext cx="7745610" cy="2039480"/>
          </a:xfrm>
          <a:prstGeom prst="rect">
            <a:avLst/>
          </a:prstGeom>
        </p:spPr>
        <p:txBody>
          <a:bodyPr anchor="t" rtlCol="false" tIns="0" lIns="0" bIns="0" rIns="0">
            <a:spAutoFit/>
          </a:bodyPr>
          <a:lstStyle/>
          <a:p>
            <a:pPr algn="l" marL="0" indent="0" lvl="0">
              <a:lnSpc>
                <a:spcPts val="4123"/>
              </a:lnSpc>
              <a:spcBef>
                <a:spcPct val="0"/>
              </a:spcBef>
            </a:pPr>
            <a:r>
              <a:rPr lang="en-US" sz="2945">
                <a:solidFill>
                  <a:srgbClr val="FFFFFF"/>
                </a:solidFill>
                <a:latin typeface="Montserrat"/>
                <a:ea typeface="Montserrat"/>
                <a:cs typeface="Montserrat"/>
                <a:sym typeface="Montserrat"/>
              </a:rPr>
              <a:t>Phát triển thêm chức năng cho website: trò truyện với nhân viên tư vấn,thêm nhiều phương thức thanh toán khác nhau,...</a:t>
            </a:r>
          </a:p>
        </p:txBody>
      </p:sp>
      <p:sp>
        <p:nvSpPr>
          <p:cNvPr name="TextBox 28" id="28"/>
          <p:cNvSpPr txBox="true"/>
          <p:nvPr/>
        </p:nvSpPr>
        <p:spPr>
          <a:xfrm rot="0">
            <a:off x="8927228" y="4886732"/>
            <a:ext cx="7745610" cy="1010913"/>
          </a:xfrm>
          <a:prstGeom prst="rect">
            <a:avLst/>
          </a:prstGeom>
        </p:spPr>
        <p:txBody>
          <a:bodyPr anchor="t" rtlCol="false" tIns="0" lIns="0" bIns="0" rIns="0">
            <a:spAutoFit/>
          </a:bodyPr>
          <a:lstStyle/>
          <a:p>
            <a:pPr algn="l" marL="0" indent="0" lvl="0">
              <a:lnSpc>
                <a:spcPts val="4123"/>
              </a:lnSpc>
              <a:spcBef>
                <a:spcPct val="0"/>
              </a:spcBef>
            </a:pPr>
            <a:r>
              <a:rPr lang="en-US" sz="2945">
                <a:solidFill>
                  <a:srgbClr val="FFFFFF"/>
                </a:solidFill>
                <a:latin typeface="Montserrat"/>
                <a:ea typeface="Montserrat"/>
                <a:cs typeface="Montserrat"/>
                <a:sym typeface="Montserrat"/>
              </a:rPr>
              <a:t>Cải thiện giao diện website cho thân thiện với người dùng hơn</a:t>
            </a:r>
          </a:p>
        </p:txBody>
      </p:sp>
      <p:sp>
        <p:nvSpPr>
          <p:cNvPr name="TextBox 29" id="29"/>
          <p:cNvSpPr txBox="true"/>
          <p:nvPr/>
        </p:nvSpPr>
        <p:spPr>
          <a:xfrm rot="0">
            <a:off x="8927228" y="7310196"/>
            <a:ext cx="7745610" cy="1010913"/>
          </a:xfrm>
          <a:prstGeom prst="rect">
            <a:avLst/>
          </a:prstGeom>
        </p:spPr>
        <p:txBody>
          <a:bodyPr anchor="t" rtlCol="false" tIns="0" lIns="0" bIns="0" rIns="0">
            <a:spAutoFit/>
          </a:bodyPr>
          <a:lstStyle/>
          <a:p>
            <a:pPr algn="l" marL="0" indent="0" lvl="0">
              <a:lnSpc>
                <a:spcPts val="4123"/>
              </a:lnSpc>
              <a:spcBef>
                <a:spcPct val="0"/>
              </a:spcBef>
            </a:pPr>
            <a:r>
              <a:rPr lang="en-US" sz="2945">
                <a:solidFill>
                  <a:srgbClr val="FFFFFF"/>
                </a:solidFill>
                <a:latin typeface="Montserrat"/>
                <a:ea typeface="Montserrat"/>
                <a:cs typeface="Montserrat"/>
                <a:sym typeface="Montserrat"/>
              </a:rPr>
              <a:t>Tích hợp API của Google Map để phát triển chức năng định vị và chuyển phát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66534"/>
            <a:ext cx="18288000" cy="10433685"/>
          </a:xfrm>
          <a:custGeom>
            <a:avLst/>
            <a:gdLst/>
            <a:ahLst/>
            <a:cxnLst/>
            <a:rect r="r" b="b" t="t" l="l"/>
            <a:pathLst>
              <a:path h="10433685" w="18288000">
                <a:moveTo>
                  <a:pt x="0" y="0"/>
                </a:moveTo>
                <a:lnTo>
                  <a:pt x="18288000" y="0"/>
                </a:lnTo>
                <a:lnTo>
                  <a:pt x="18288000" y="10433685"/>
                </a:lnTo>
                <a:lnTo>
                  <a:pt x="0" y="10433685"/>
                </a:lnTo>
                <a:lnTo>
                  <a:pt x="0" y="0"/>
                </a:lnTo>
                <a:close/>
              </a:path>
            </a:pathLst>
          </a:custGeom>
          <a:blipFill>
            <a:blip r:embed="rId2"/>
            <a:stretch>
              <a:fillRect l="0" t="-38506" r="0" b="-36771"/>
            </a:stretch>
          </a:blipFill>
        </p:spPr>
      </p:sp>
      <p:sp>
        <p:nvSpPr>
          <p:cNvPr name="Freeform 3" id="3"/>
          <p:cNvSpPr/>
          <p:nvPr/>
        </p:nvSpPr>
        <p:spPr>
          <a:xfrm flipH="false" flipV="false" rot="0">
            <a:off x="850862" y="737738"/>
            <a:ext cx="11139898" cy="8229600"/>
          </a:xfrm>
          <a:custGeom>
            <a:avLst/>
            <a:gdLst/>
            <a:ahLst/>
            <a:cxnLst/>
            <a:rect r="r" b="b" t="t" l="l"/>
            <a:pathLst>
              <a:path h="8229600" w="11139898">
                <a:moveTo>
                  <a:pt x="0" y="0"/>
                </a:moveTo>
                <a:lnTo>
                  <a:pt x="11139899" y="0"/>
                </a:lnTo>
                <a:lnTo>
                  <a:pt x="11139899" y="8229600"/>
                </a:lnTo>
                <a:lnTo>
                  <a:pt x="0" y="8229600"/>
                </a:lnTo>
                <a:lnTo>
                  <a:pt x="0" y="0"/>
                </a:lnTo>
                <a:close/>
              </a:path>
            </a:pathLst>
          </a:custGeom>
          <a:blipFill>
            <a:blip r:embed="rId3"/>
            <a:stretch>
              <a:fillRect l="0" t="0" r="0" b="0"/>
            </a:stretch>
          </a:blipFill>
        </p:spPr>
      </p:sp>
      <p:sp>
        <p:nvSpPr>
          <p:cNvPr name="TextBox 4" id="4"/>
          <p:cNvSpPr txBox="true"/>
          <p:nvPr/>
        </p:nvSpPr>
        <p:spPr>
          <a:xfrm rot="0">
            <a:off x="3729073" y="3784216"/>
            <a:ext cx="10829854" cy="1381125"/>
          </a:xfrm>
          <a:prstGeom prst="rect">
            <a:avLst/>
          </a:prstGeom>
        </p:spPr>
        <p:txBody>
          <a:bodyPr anchor="t" rtlCol="false" tIns="0" lIns="0" bIns="0" rIns="0">
            <a:spAutoFit/>
          </a:bodyPr>
          <a:lstStyle/>
          <a:p>
            <a:pPr algn="ctr">
              <a:lnSpc>
                <a:spcPts val="10800"/>
              </a:lnSpc>
            </a:pPr>
            <a:r>
              <a:rPr lang="en-US" sz="9000">
                <a:solidFill>
                  <a:srgbClr val="FFFFFF"/>
                </a:solidFill>
                <a:latin typeface="Dela Gothic One"/>
                <a:ea typeface="Dela Gothic One"/>
                <a:cs typeface="Dela Gothic One"/>
                <a:sym typeface="Dela Gothic One"/>
              </a:rPr>
              <a:t>THANK YOU!</a:t>
            </a:r>
          </a:p>
        </p:txBody>
      </p:sp>
      <p:sp>
        <p:nvSpPr>
          <p:cNvPr name="Freeform 5" id="5"/>
          <p:cNvSpPr/>
          <p:nvPr/>
        </p:nvSpPr>
        <p:spPr>
          <a:xfrm flipH="false" flipV="false" rot="0">
            <a:off x="14366045" y="803590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321623" y="8399033"/>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351015" y="-299219"/>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07043" y="8234867"/>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95898" y="7723150"/>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838901">
            <a:off x="-5006078" y="-1939330"/>
            <a:ext cx="10012156" cy="12932833"/>
          </a:xfrm>
          <a:custGeom>
            <a:avLst/>
            <a:gdLst/>
            <a:ahLst/>
            <a:cxnLst/>
            <a:rect r="r" b="b" t="t" l="l"/>
            <a:pathLst>
              <a:path h="12932833" w="10012156">
                <a:moveTo>
                  <a:pt x="0" y="0"/>
                </a:moveTo>
                <a:lnTo>
                  <a:pt x="10012156" y="0"/>
                </a:lnTo>
                <a:lnTo>
                  <a:pt x="10012156" y="12932833"/>
                </a:lnTo>
                <a:lnTo>
                  <a:pt x="0" y="12932833"/>
                </a:lnTo>
                <a:lnTo>
                  <a:pt x="0" y="0"/>
                </a:lnTo>
                <a:close/>
              </a:path>
            </a:pathLst>
          </a:custGeom>
          <a:blipFill>
            <a:blip r:embed="rId2"/>
            <a:stretch>
              <a:fillRect l="-279" t="-728" r="-557" b="0"/>
            </a:stretch>
          </a:blipFill>
        </p:spPr>
      </p:sp>
      <p:sp>
        <p:nvSpPr>
          <p:cNvPr name="Freeform 3" id="3"/>
          <p:cNvSpPr/>
          <p:nvPr/>
        </p:nvSpPr>
        <p:spPr>
          <a:xfrm flipH="false" flipV="false" rot="0">
            <a:off x="0" y="34290"/>
            <a:ext cx="18288000" cy="10224135"/>
          </a:xfrm>
          <a:custGeom>
            <a:avLst/>
            <a:gdLst/>
            <a:ahLst/>
            <a:cxnLst/>
            <a:rect r="r" b="b" t="t" l="l"/>
            <a:pathLst>
              <a:path h="10224135" w="18288000">
                <a:moveTo>
                  <a:pt x="0" y="0"/>
                </a:moveTo>
                <a:lnTo>
                  <a:pt x="18288000" y="0"/>
                </a:lnTo>
                <a:lnTo>
                  <a:pt x="18288000" y="10224135"/>
                </a:lnTo>
                <a:lnTo>
                  <a:pt x="0" y="10224135"/>
                </a:lnTo>
                <a:lnTo>
                  <a:pt x="0" y="0"/>
                </a:lnTo>
                <a:close/>
              </a:path>
            </a:pathLst>
          </a:custGeom>
          <a:blipFill>
            <a:blip r:embed="rId3"/>
            <a:stretch>
              <a:fillRect l="0" t="-39295" r="0" b="-39575"/>
            </a:stretch>
          </a:blipFill>
        </p:spPr>
      </p:sp>
      <p:grpSp>
        <p:nvGrpSpPr>
          <p:cNvPr name="Group 4" id="4"/>
          <p:cNvGrpSpPr/>
          <p:nvPr/>
        </p:nvGrpSpPr>
        <p:grpSpPr>
          <a:xfrm rot="0">
            <a:off x="8147369" y="2478324"/>
            <a:ext cx="766414" cy="76641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marL="0" indent="0" lvl="0">
                <a:lnSpc>
                  <a:spcPts val="2640"/>
                </a:lnSpc>
                <a:spcBef>
                  <a:spcPct val="0"/>
                </a:spcBef>
              </a:pPr>
              <a:r>
                <a:rPr lang="en-US" sz="2200">
                  <a:solidFill>
                    <a:srgbClr val="FFFFFF"/>
                  </a:solidFill>
                  <a:latin typeface="Dela Gothic One"/>
                  <a:ea typeface="Dela Gothic One"/>
                  <a:cs typeface="Dela Gothic One"/>
                  <a:sym typeface="Dela Gothic One"/>
                </a:rPr>
                <a:t>1</a:t>
              </a:r>
            </a:p>
          </p:txBody>
        </p:sp>
      </p:grpSp>
      <p:sp>
        <p:nvSpPr>
          <p:cNvPr name="TextBox 7" id="7"/>
          <p:cNvSpPr txBox="true"/>
          <p:nvPr/>
        </p:nvSpPr>
        <p:spPr>
          <a:xfrm rot="0">
            <a:off x="9567835" y="2618643"/>
            <a:ext cx="4411598"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FFFFFF"/>
                </a:solidFill>
                <a:latin typeface="Paytone One"/>
                <a:ea typeface="Paytone One"/>
                <a:cs typeface="Paytone One"/>
                <a:sym typeface="Paytone One"/>
              </a:rPr>
              <a:t>Tổng quan đề tài</a:t>
            </a:r>
          </a:p>
        </p:txBody>
      </p:sp>
      <p:sp>
        <p:nvSpPr>
          <p:cNvPr name="TextBox 8" id="8"/>
          <p:cNvSpPr txBox="true"/>
          <p:nvPr/>
        </p:nvSpPr>
        <p:spPr>
          <a:xfrm rot="0">
            <a:off x="4035770" y="1028700"/>
            <a:ext cx="1021646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FFFFFF"/>
                </a:solidFill>
                <a:latin typeface="Dela Gothic One"/>
                <a:ea typeface="Dela Gothic One"/>
                <a:cs typeface="Dela Gothic One"/>
                <a:sym typeface="Dela Gothic One"/>
              </a:rPr>
              <a:t>NỘI DUNG CHÍNH</a:t>
            </a:r>
          </a:p>
        </p:txBody>
      </p:sp>
      <p:sp>
        <p:nvSpPr>
          <p:cNvPr name="Freeform 9" id="9"/>
          <p:cNvSpPr/>
          <p:nvPr/>
        </p:nvSpPr>
        <p:spPr>
          <a:xfrm flipH="false" flipV="false" rot="0">
            <a:off x="13625125" y="8450724"/>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1563" y="3022523"/>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973868" y="8723967"/>
            <a:ext cx="5786510" cy="936363"/>
          </a:xfrm>
          <a:custGeom>
            <a:avLst/>
            <a:gdLst/>
            <a:ahLst/>
            <a:cxnLst/>
            <a:rect r="r" b="b" t="t" l="l"/>
            <a:pathLst>
              <a:path h="936363" w="5786510">
                <a:moveTo>
                  <a:pt x="0" y="0"/>
                </a:moveTo>
                <a:lnTo>
                  <a:pt x="5786510" y="0"/>
                </a:lnTo>
                <a:lnTo>
                  <a:pt x="5786510" y="936363"/>
                </a:lnTo>
                <a:lnTo>
                  <a:pt x="0" y="936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539694" y="3295767"/>
            <a:ext cx="5786510" cy="936363"/>
          </a:xfrm>
          <a:custGeom>
            <a:avLst/>
            <a:gdLst/>
            <a:ahLst/>
            <a:cxnLst/>
            <a:rect r="r" b="b" t="t" l="l"/>
            <a:pathLst>
              <a:path h="936363" w="5786510">
                <a:moveTo>
                  <a:pt x="0" y="0"/>
                </a:moveTo>
                <a:lnTo>
                  <a:pt x="5786510" y="0"/>
                </a:lnTo>
                <a:lnTo>
                  <a:pt x="5786510" y="936363"/>
                </a:lnTo>
                <a:lnTo>
                  <a:pt x="0" y="936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8321977">
            <a:off x="14891334" y="-1380058"/>
            <a:ext cx="9040602" cy="5413060"/>
          </a:xfrm>
          <a:custGeom>
            <a:avLst/>
            <a:gdLst/>
            <a:ahLst/>
            <a:cxnLst/>
            <a:rect r="r" b="b" t="t" l="l"/>
            <a:pathLst>
              <a:path h="5413060" w="9040602">
                <a:moveTo>
                  <a:pt x="0" y="0"/>
                </a:moveTo>
                <a:lnTo>
                  <a:pt x="9040602" y="0"/>
                </a:lnTo>
                <a:lnTo>
                  <a:pt x="9040602" y="5413061"/>
                </a:lnTo>
                <a:lnTo>
                  <a:pt x="0" y="5413061"/>
                </a:lnTo>
                <a:lnTo>
                  <a:pt x="0" y="0"/>
                </a:lnTo>
                <a:close/>
              </a:path>
            </a:pathLst>
          </a:custGeom>
          <a:blipFill>
            <a:blip r:embed="rId8"/>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a:t>
            </a:r>
          </a:p>
        </p:txBody>
      </p:sp>
      <p:grpSp>
        <p:nvGrpSpPr>
          <p:cNvPr name="Group 15" id="15"/>
          <p:cNvGrpSpPr/>
          <p:nvPr/>
        </p:nvGrpSpPr>
        <p:grpSpPr>
          <a:xfrm rot="0">
            <a:off x="8147369" y="3597162"/>
            <a:ext cx="766414" cy="7664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7" id="17"/>
            <p:cNvSpPr txBox="true"/>
            <p:nvPr/>
          </p:nvSpPr>
          <p:spPr>
            <a:xfrm>
              <a:off x="76200" y="76200"/>
              <a:ext cx="660400" cy="660400"/>
            </a:xfrm>
            <a:prstGeom prst="rect">
              <a:avLst/>
            </a:prstGeom>
          </p:spPr>
          <p:txBody>
            <a:bodyPr anchor="ctr" rtlCol="false" tIns="50800" lIns="50800" bIns="50800" rIns="50800"/>
            <a:lstStyle/>
            <a:p>
              <a:pPr algn="ctr" marL="0" indent="0" lvl="0">
                <a:lnSpc>
                  <a:spcPts val="2640"/>
                </a:lnSpc>
                <a:spcBef>
                  <a:spcPct val="0"/>
                </a:spcBef>
              </a:pPr>
              <a:r>
                <a:rPr lang="en-US" sz="2200">
                  <a:solidFill>
                    <a:srgbClr val="FFFFFF"/>
                  </a:solidFill>
                  <a:latin typeface="Dela Gothic One"/>
                  <a:ea typeface="Dela Gothic One"/>
                  <a:cs typeface="Dela Gothic One"/>
                  <a:sym typeface="Dela Gothic One"/>
                </a:rPr>
                <a:t>2</a:t>
              </a:r>
            </a:p>
          </p:txBody>
        </p:sp>
      </p:grpSp>
      <p:grpSp>
        <p:nvGrpSpPr>
          <p:cNvPr name="Group 18" id="18"/>
          <p:cNvGrpSpPr/>
          <p:nvPr/>
        </p:nvGrpSpPr>
        <p:grpSpPr>
          <a:xfrm rot="0">
            <a:off x="8147369" y="4839005"/>
            <a:ext cx="766414" cy="76641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marL="0" indent="0" lvl="0">
                <a:lnSpc>
                  <a:spcPts val="2640"/>
                </a:lnSpc>
                <a:spcBef>
                  <a:spcPct val="0"/>
                </a:spcBef>
              </a:pPr>
              <a:r>
                <a:rPr lang="en-US" sz="2200">
                  <a:solidFill>
                    <a:srgbClr val="FFFFFF"/>
                  </a:solidFill>
                  <a:latin typeface="Dela Gothic One"/>
                  <a:ea typeface="Dela Gothic One"/>
                  <a:cs typeface="Dela Gothic One"/>
                  <a:sym typeface="Dela Gothic One"/>
                </a:rPr>
                <a:t>3</a:t>
              </a:r>
            </a:p>
          </p:txBody>
        </p:sp>
      </p:grpSp>
      <p:grpSp>
        <p:nvGrpSpPr>
          <p:cNvPr name="Group 21" id="21"/>
          <p:cNvGrpSpPr/>
          <p:nvPr/>
        </p:nvGrpSpPr>
        <p:grpSpPr>
          <a:xfrm rot="0">
            <a:off x="8147369" y="6081669"/>
            <a:ext cx="766414" cy="76641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marL="0" indent="0" lvl="0">
                <a:lnSpc>
                  <a:spcPts val="2640"/>
                </a:lnSpc>
                <a:spcBef>
                  <a:spcPct val="0"/>
                </a:spcBef>
              </a:pPr>
              <a:r>
                <a:rPr lang="en-US" sz="2200">
                  <a:solidFill>
                    <a:srgbClr val="FFFFFF"/>
                  </a:solidFill>
                  <a:latin typeface="Dela Gothic One"/>
                  <a:ea typeface="Dela Gothic One"/>
                  <a:cs typeface="Dela Gothic One"/>
                  <a:sym typeface="Dela Gothic One"/>
                </a:rPr>
                <a:t>4</a:t>
              </a:r>
            </a:p>
          </p:txBody>
        </p:sp>
      </p:grpSp>
      <p:grpSp>
        <p:nvGrpSpPr>
          <p:cNvPr name="Group 24" id="24"/>
          <p:cNvGrpSpPr/>
          <p:nvPr/>
        </p:nvGrpSpPr>
        <p:grpSpPr>
          <a:xfrm rot="0">
            <a:off x="8147369" y="7324333"/>
            <a:ext cx="766414" cy="76641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marL="0" indent="0" lvl="0">
                <a:lnSpc>
                  <a:spcPts val="2640"/>
                </a:lnSpc>
                <a:spcBef>
                  <a:spcPct val="0"/>
                </a:spcBef>
              </a:pPr>
              <a:r>
                <a:rPr lang="en-US" sz="2200">
                  <a:solidFill>
                    <a:srgbClr val="FFFFFF"/>
                  </a:solidFill>
                  <a:latin typeface="Dela Gothic One"/>
                  <a:ea typeface="Dela Gothic One"/>
                  <a:cs typeface="Dela Gothic One"/>
                  <a:sym typeface="Dela Gothic One"/>
                </a:rPr>
                <a:t>5</a:t>
              </a:r>
            </a:p>
          </p:txBody>
        </p:sp>
      </p:grpSp>
      <p:sp>
        <p:nvSpPr>
          <p:cNvPr name="TextBox 27" id="27"/>
          <p:cNvSpPr txBox="true"/>
          <p:nvPr/>
        </p:nvSpPr>
        <p:spPr>
          <a:xfrm rot="0">
            <a:off x="9567835" y="3737482"/>
            <a:ext cx="4411598"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FFFFFF"/>
                </a:solidFill>
                <a:latin typeface="Paytone One"/>
                <a:ea typeface="Paytone One"/>
                <a:cs typeface="Paytone One"/>
                <a:sym typeface="Paytone One"/>
              </a:rPr>
              <a:t>Mục tiêu website</a:t>
            </a:r>
          </a:p>
        </p:txBody>
      </p:sp>
      <p:sp>
        <p:nvSpPr>
          <p:cNvPr name="TextBox 28" id="28"/>
          <p:cNvSpPr txBox="true"/>
          <p:nvPr/>
        </p:nvSpPr>
        <p:spPr>
          <a:xfrm rot="0">
            <a:off x="9567835" y="4903470"/>
            <a:ext cx="5592074"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FFFFFF"/>
                </a:solidFill>
                <a:latin typeface="Paytone One"/>
                <a:ea typeface="Paytone One"/>
                <a:cs typeface="Paytone One"/>
                <a:sym typeface="Paytone One"/>
              </a:rPr>
              <a:t>Phân tích thiết kế hệ thống</a:t>
            </a:r>
          </a:p>
        </p:txBody>
      </p:sp>
      <p:sp>
        <p:nvSpPr>
          <p:cNvPr name="TextBox 29" id="29"/>
          <p:cNvSpPr txBox="true"/>
          <p:nvPr/>
        </p:nvSpPr>
        <p:spPr>
          <a:xfrm rot="0">
            <a:off x="9567835" y="6200383"/>
            <a:ext cx="4411598"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FFFFFF"/>
                </a:solidFill>
                <a:latin typeface="Paytone One"/>
                <a:ea typeface="Paytone One"/>
                <a:cs typeface="Paytone One"/>
                <a:sym typeface="Paytone One"/>
              </a:rPr>
              <a:t>Demo sản phẩm</a:t>
            </a:r>
          </a:p>
        </p:txBody>
      </p:sp>
      <p:sp>
        <p:nvSpPr>
          <p:cNvPr name="TextBox 30" id="30"/>
          <p:cNvSpPr txBox="true"/>
          <p:nvPr/>
        </p:nvSpPr>
        <p:spPr>
          <a:xfrm rot="0">
            <a:off x="9567835" y="7464652"/>
            <a:ext cx="5985565"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FFFFFF"/>
                </a:solidFill>
                <a:latin typeface="Paytone One"/>
                <a:ea typeface="Paytone One"/>
                <a:cs typeface="Paytone One"/>
                <a:sym typeface="Paytone One"/>
              </a:rPr>
              <a:t>Kết luận vầ hướng phát triển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88000" cy="10224135"/>
          </a:xfrm>
          <a:custGeom>
            <a:avLst/>
            <a:gdLst/>
            <a:ahLst/>
            <a:cxnLst/>
            <a:rect r="r" b="b" t="t" l="l"/>
            <a:pathLst>
              <a:path h="10224135" w="18288000">
                <a:moveTo>
                  <a:pt x="0" y="0"/>
                </a:moveTo>
                <a:lnTo>
                  <a:pt x="18288000" y="0"/>
                </a:lnTo>
                <a:lnTo>
                  <a:pt x="18288000" y="10224135"/>
                </a:lnTo>
                <a:lnTo>
                  <a:pt x="0" y="10224135"/>
                </a:lnTo>
                <a:lnTo>
                  <a:pt x="0" y="0"/>
                </a:lnTo>
                <a:close/>
              </a:path>
            </a:pathLst>
          </a:custGeom>
          <a:blipFill>
            <a:blip r:embed="rId2"/>
            <a:stretch>
              <a:fillRect l="0" t="-39295" r="0" b="-39575"/>
            </a:stretch>
          </a:blipFill>
        </p:spPr>
      </p:sp>
      <p:sp>
        <p:nvSpPr>
          <p:cNvPr name="Freeform 3" id="3"/>
          <p:cNvSpPr/>
          <p:nvPr/>
        </p:nvSpPr>
        <p:spPr>
          <a:xfrm flipH="false" flipV="false" rot="0">
            <a:off x="-1995898" y="1270635"/>
            <a:ext cx="11139898" cy="8229600"/>
          </a:xfrm>
          <a:custGeom>
            <a:avLst/>
            <a:gdLst/>
            <a:ahLst/>
            <a:cxnLst/>
            <a:rect r="r" b="b" t="t" l="l"/>
            <a:pathLst>
              <a:path h="8229600" w="11139898">
                <a:moveTo>
                  <a:pt x="0" y="0"/>
                </a:moveTo>
                <a:lnTo>
                  <a:pt x="11139898" y="0"/>
                </a:lnTo>
                <a:lnTo>
                  <a:pt x="11139898" y="8229600"/>
                </a:lnTo>
                <a:lnTo>
                  <a:pt x="0" y="8229600"/>
                </a:lnTo>
                <a:lnTo>
                  <a:pt x="0" y="0"/>
                </a:lnTo>
                <a:close/>
              </a:path>
            </a:pathLst>
          </a:custGeom>
          <a:blipFill>
            <a:blip r:embed="rId3"/>
            <a:stretch>
              <a:fillRect l="0" t="0" r="0" b="0"/>
            </a:stretch>
          </a:blipFill>
        </p:spPr>
      </p:sp>
      <p:sp>
        <p:nvSpPr>
          <p:cNvPr name="TextBox 4" id="4"/>
          <p:cNvSpPr txBox="true"/>
          <p:nvPr/>
        </p:nvSpPr>
        <p:spPr>
          <a:xfrm rot="0">
            <a:off x="2320477" y="230885"/>
            <a:ext cx="4773913" cy="581025"/>
          </a:xfrm>
          <a:prstGeom prst="rect">
            <a:avLst/>
          </a:prstGeom>
        </p:spPr>
        <p:txBody>
          <a:bodyPr anchor="t" rtlCol="false" tIns="0" lIns="0" bIns="0" rIns="0">
            <a:spAutoFit/>
          </a:bodyPr>
          <a:lstStyle/>
          <a:p>
            <a:pPr algn="just" marL="0" indent="0" lvl="0">
              <a:lnSpc>
                <a:spcPts val="4581"/>
              </a:lnSpc>
              <a:spcBef>
                <a:spcPct val="0"/>
              </a:spcBef>
            </a:pPr>
            <a:r>
              <a:rPr lang="en-US" sz="3817">
                <a:solidFill>
                  <a:srgbClr val="FFFFFF"/>
                </a:solidFill>
                <a:latin typeface="Paytone One"/>
                <a:ea typeface="Paytone One"/>
                <a:cs typeface="Paytone One"/>
                <a:sym typeface="Paytone One"/>
              </a:rPr>
              <a:t>TỔNG QUAN ĐỀ TÀI</a:t>
            </a:r>
          </a:p>
        </p:txBody>
      </p:sp>
      <p:sp>
        <p:nvSpPr>
          <p:cNvPr name="TextBox 5" id="5"/>
          <p:cNvSpPr txBox="true"/>
          <p:nvPr/>
        </p:nvSpPr>
        <p:spPr>
          <a:xfrm rot="0">
            <a:off x="16152991" y="309731"/>
            <a:ext cx="1804789" cy="211667"/>
          </a:xfrm>
          <a:prstGeom prst="rect">
            <a:avLst/>
          </a:prstGeom>
        </p:spPr>
        <p:txBody>
          <a:bodyPr anchor="t" rtlCol="false" tIns="0" lIns="0" bIns="0" rIns="0">
            <a:spAutoFit/>
          </a:bodyPr>
          <a:lstStyle/>
          <a:p>
            <a:pPr algn="ctr">
              <a:lnSpc>
                <a:spcPts val="1748"/>
              </a:lnSpc>
              <a:spcBef>
                <a:spcPct val="0"/>
              </a:spcBef>
            </a:pPr>
            <a:r>
              <a:rPr lang="en-US" b="true" sz="1457">
                <a:solidFill>
                  <a:srgbClr val="C85103"/>
                </a:solidFill>
                <a:latin typeface="Open Sauce Bold"/>
                <a:ea typeface="Open Sauce Bold"/>
                <a:cs typeface="Open Sauce Bold"/>
                <a:sym typeface="Open Sauce Bold"/>
              </a:rPr>
              <a:t>MANDATORY PAGE</a:t>
            </a:r>
          </a:p>
        </p:txBody>
      </p:sp>
      <p:sp>
        <p:nvSpPr>
          <p:cNvPr name="Freeform 6" id="6"/>
          <p:cNvSpPr/>
          <p:nvPr/>
        </p:nvSpPr>
        <p:spPr>
          <a:xfrm flipH="false" flipV="false" rot="-839890">
            <a:off x="14179449" y="-3304819"/>
            <a:ext cx="9201686" cy="10240788"/>
          </a:xfrm>
          <a:custGeom>
            <a:avLst/>
            <a:gdLst/>
            <a:ahLst/>
            <a:cxnLst/>
            <a:rect r="r" b="b" t="t" l="l"/>
            <a:pathLst>
              <a:path h="10240788" w="9201686">
                <a:moveTo>
                  <a:pt x="0" y="0"/>
                </a:moveTo>
                <a:lnTo>
                  <a:pt x="9201686" y="0"/>
                </a:lnTo>
                <a:lnTo>
                  <a:pt x="9201686" y="10240788"/>
                </a:lnTo>
                <a:lnTo>
                  <a:pt x="0" y="10240788"/>
                </a:lnTo>
                <a:lnTo>
                  <a:pt x="0" y="0"/>
                </a:lnTo>
                <a:close/>
              </a:path>
            </a:pathLst>
          </a:custGeom>
          <a:blipFill>
            <a:blip r:embed="rId4"/>
            <a:stretch>
              <a:fillRect l="0" t="-479" r="0" b="-479"/>
            </a:stretch>
          </a:blipFill>
        </p:spPr>
      </p:sp>
      <p:sp>
        <p:nvSpPr>
          <p:cNvPr name="Freeform 7" id="7"/>
          <p:cNvSpPr/>
          <p:nvPr/>
        </p:nvSpPr>
        <p:spPr>
          <a:xfrm flipH="false" flipV="false" rot="0">
            <a:off x="12722827" y="20071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259736" y="70617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69804" y="9048208"/>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995898" y="8536492"/>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1</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a:t>
            </a:r>
          </a:p>
        </p:txBody>
      </p:sp>
      <p:sp>
        <p:nvSpPr>
          <p:cNvPr name="TextBox 14" id="14"/>
          <p:cNvSpPr txBox="true"/>
          <p:nvPr/>
        </p:nvSpPr>
        <p:spPr>
          <a:xfrm rot="0">
            <a:off x="381028" y="3893877"/>
            <a:ext cx="8176023" cy="2738148"/>
          </a:xfrm>
          <a:prstGeom prst="rect">
            <a:avLst/>
          </a:prstGeom>
        </p:spPr>
        <p:txBody>
          <a:bodyPr anchor="t" rtlCol="false" tIns="0" lIns="0" bIns="0" rIns="0">
            <a:spAutoFit/>
          </a:bodyPr>
          <a:lstStyle/>
          <a:p>
            <a:pPr algn="l">
              <a:lnSpc>
                <a:spcPts val="2467"/>
              </a:lnSpc>
            </a:pPr>
            <a:r>
              <a:rPr lang="en-US" sz="1897" b="true">
                <a:solidFill>
                  <a:srgbClr val="FFFFFF"/>
                </a:solidFill>
                <a:latin typeface="Montserrat Bold"/>
                <a:ea typeface="Montserrat Bold"/>
                <a:cs typeface="Montserrat Bold"/>
                <a:sym typeface="Montserrat Bold"/>
              </a:rPr>
              <a:t>VỚI SỰ PHÁT TRIỂN CỦA CÔNG NGHỆ, CÁC WEBSITE THƯƠNG MẠI ĐIỆN TỬ CŨNG ĐANG TRẢI QUA NHỮNG THAY ĐỔI ĐÁNG KỂ ĐỂ PHÙ HỢP VỚI NHU CẦU CỦA THỊ TRƯỜNG VÀ CÁC KHÁCH HÀNG. NHẬN THỨC ĐƯỢC SỰ QUAN TRỌNG VÀ CŨNG NHƯ ĐỂ CÓ THỂ ÁP DỤNG ĐƯỢC NHỮNG KIẾN THỨC ĐÃ ĐƯỢC HỌC VÀ TÌM HIỂU TỪ ĐÓ ÁP DỤNG NHỮNG KIẾN THỨC ĐÃ ĐƯỢC HỌC VÀ TÌM HIỂU ĐÓ ĐỂ XÂY DỰNG MỘT WEBSITE CỤ THỂ LÀ: “XÂY DỰNG ỨNG DỤNG WEB BÁN CÂY CẢNH”.</a:t>
            </a:r>
          </a:p>
          <a:p>
            <a:pPr algn="l" marL="0" indent="0" lvl="0">
              <a:lnSpc>
                <a:spcPts val="2467"/>
              </a:lnSpc>
            </a:pPr>
          </a:p>
        </p:txBody>
      </p:sp>
      <p:grpSp>
        <p:nvGrpSpPr>
          <p:cNvPr name="Group 15" id="15"/>
          <p:cNvGrpSpPr>
            <a:grpSpLocks noChangeAspect="true"/>
          </p:cNvGrpSpPr>
          <p:nvPr/>
        </p:nvGrpSpPr>
        <p:grpSpPr>
          <a:xfrm rot="0">
            <a:off x="7987533" y="6152672"/>
            <a:ext cx="6461932" cy="3706486"/>
            <a:chOff x="0" y="0"/>
            <a:chExt cx="7981950" cy="4578350"/>
          </a:xfrm>
        </p:grpSpPr>
        <p:sp>
          <p:nvSpPr>
            <p:cNvPr name="Freeform 16" id="1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7" id="1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8" id="1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9" id="1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0" id="2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1"/>
              <a:stretch>
                <a:fillRect l="0" t="-3528" r="0" b="-3528"/>
              </a:stretch>
            </a:blipFill>
          </p:spPr>
        </p:sp>
      </p:grpSp>
      <p:grpSp>
        <p:nvGrpSpPr>
          <p:cNvPr name="Group 21" id="21"/>
          <p:cNvGrpSpPr>
            <a:grpSpLocks noChangeAspect="true"/>
          </p:cNvGrpSpPr>
          <p:nvPr/>
        </p:nvGrpSpPr>
        <p:grpSpPr>
          <a:xfrm rot="0">
            <a:off x="14449465" y="2195761"/>
            <a:ext cx="3407051" cy="4436265"/>
            <a:chOff x="0" y="0"/>
            <a:chExt cx="14630400" cy="19050000"/>
          </a:xfrm>
        </p:grpSpPr>
        <p:sp>
          <p:nvSpPr>
            <p:cNvPr name="Freeform 22" id="22"/>
            <p:cNvSpPr/>
            <p:nvPr/>
          </p:nvSpPr>
          <p:spPr>
            <a:xfrm flipH="false" flipV="false" rot="0">
              <a:off x="604520" y="545084"/>
              <a:ext cx="13421360" cy="17959831"/>
            </a:xfrm>
            <a:custGeom>
              <a:avLst/>
              <a:gdLst/>
              <a:ahLst/>
              <a:cxnLst/>
              <a:rect r="r" b="b" t="t" l="l"/>
              <a:pathLst>
                <a:path h="17959831" w="13421360">
                  <a:moveTo>
                    <a:pt x="13421360" y="17959831"/>
                  </a:moveTo>
                  <a:lnTo>
                    <a:pt x="0" y="17959831"/>
                  </a:lnTo>
                  <a:lnTo>
                    <a:pt x="0" y="0"/>
                  </a:lnTo>
                  <a:lnTo>
                    <a:pt x="13421360" y="0"/>
                  </a:lnTo>
                  <a:lnTo>
                    <a:pt x="13421360" y="17959831"/>
                  </a:lnTo>
                  <a:close/>
                </a:path>
              </a:pathLst>
            </a:custGeom>
            <a:blipFill>
              <a:blip r:embed="rId12"/>
              <a:stretch>
                <a:fillRect l="0" t="-11345" r="0" b="-11345"/>
              </a:stretch>
            </a:blipFill>
          </p:spPr>
        </p:sp>
        <p:sp>
          <p:nvSpPr>
            <p:cNvPr name="Freeform 23" id="23"/>
            <p:cNvSpPr/>
            <p:nvPr/>
          </p:nvSpPr>
          <p:spPr>
            <a:xfrm flipH="false" flipV="false" rot="0">
              <a:off x="0" y="0"/>
              <a:ext cx="14630400" cy="19050000"/>
            </a:xfrm>
            <a:custGeom>
              <a:avLst/>
              <a:gdLst/>
              <a:ahLst/>
              <a:cxnLst/>
              <a:rect r="r" b="b" t="t" l="l"/>
              <a:pathLst>
                <a:path h="19050000" w="14630400">
                  <a:moveTo>
                    <a:pt x="14630400" y="19050000"/>
                  </a:moveTo>
                  <a:lnTo>
                    <a:pt x="0" y="19050000"/>
                  </a:lnTo>
                  <a:lnTo>
                    <a:pt x="0" y="0"/>
                  </a:lnTo>
                  <a:lnTo>
                    <a:pt x="14630400" y="0"/>
                  </a:lnTo>
                  <a:lnTo>
                    <a:pt x="14630400" y="19050000"/>
                  </a:lnTo>
                  <a:close/>
                </a:path>
              </a:pathLst>
            </a:custGeom>
            <a:blipFill>
              <a:blip r:embed="rId13"/>
              <a:stretch>
                <a:fillRect l="0" t="-32" r="0" b="-32"/>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a:t>
            </a:r>
          </a:p>
        </p:txBody>
      </p:sp>
      <p:sp>
        <p:nvSpPr>
          <p:cNvPr name="Freeform 3" id="3"/>
          <p:cNvSpPr/>
          <p:nvPr/>
        </p:nvSpPr>
        <p:spPr>
          <a:xfrm flipH="false" flipV="false" rot="0">
            <a:off x="0" y="34290"/>
            <a:ext cx="18288000" cy="10224135"/>
          </a:xfrm>
          <a:custGeom>
            <a:avLst/>
            <a:gdLst/>
            <a:ahLst/>
            <a:cxnLst/>
            <a:rect r="r" b="b" t="t" l="l"/>
            <a:pathLst>
              <a:path h="10224135" w="18288000">
                <a:moveTo>
                  <a:pt x="0" y="0"/>
                </a:moveTo>
                <a:lnTo>
                  <a:pt x="18288000" y="0"/>
                </a:lnTo>
                <a:lnTo>
                  <a:pt x="18288000" y="10224135"/>
                </a:lnTo>
                <a:lnTo>
                  <a:pt x="0" y="10224135"/>
                </a:lnTo>
                <a:lnTo>
                  <a:pt x="0" y="0"/>
                </a:lnTo>
                <a:close/>
              </a:path>
            </a:pathLst>
          </a:custGeom>
          <a:blipFill>
            <a:blip r:embed="rId2"/>
            <a:stretch>
              <a:fillRect l="0" t="-39295" r="0" b="-39575"/>
            </a:stretch>
          </a:blipFill>
        </p:spPr>
      </p:sp>
      <p:sp>
        <p:nvSpPr>
          <p:cNvPr name="Freeform 4" id="4"/>
          <p:cNvSpPr/>
          <p:nvPr/>
        </p:nvSpPr>
        <p:spPr>
          <a:xfrm flipH="false" flipV="false" rot="0">
            <a:off x="-1995898" y="1270635"/>
            <a:ext cx="11139898" cy="8229600"/>
          </a:xfrm>
          <a:custGeom>
            <a:avLst/>
            <a:gdLst/>
            <a:ahLst/>
            <a:cxnLst/>
            <a:rect r="r" b="b" t="t" l="l"/>
            <a:pathLst>
              <a:path h="8229600" w="11139898">
                <a:moveTo>
                  <a:pt x="0" y="0"/>
                </a:moveTo>
                <a:lnTo>
                  <a:pt x="11139898" y="0"/>
                </a:lnTo>
                <a:lnTo>
                  <a:pt x="11139898" y="8229600"/>
                </a:lnTo>
                <a:lnTo>
                  <a:pt x="0" y="8229600"/>
                </a:lnTo>
                <a:lnTo>
                  <a:pt x="0" y="0"/>
                </a:lnTo>
                <a:close/>
              </a:path>
            </a:pathLst>
          </a:custGeom>
          <a:blipFill>
            <a:blip r:embed="rId3"/>
            <a:stretch>
              <a:fillRect l="0" t="0" r="0" b="0"/>
            </a:stretch>
          </a:blipFill>
        </p:spPr>
      </p:sp>
      <p:sp>
        <p:nvSpPr>
          <p:cNvPr name="TextBox 5" id="5"/>
          <p:cNvSpPr txBox="true"/>
          <p:nvPr/>
        </p:nvSpPr>
        <p:spPr>
          <a:xfrm rot="0">
            <a:off x="2320477" y="230885"/>
            <a:ext cx="4773913" cy="581025"/>
          </a:xfrm>
          <a:prstGeom prst="rect">
            <a:avLst/>
          </a:prstGeom>
        </p:spPr>
        <p:txBody>
          <a:bodyPr anchor="t" rtlCol="false" tIns="0" lIns="0" bIns="0" rIns="0">
            <a:spAutoFit/>
          </a:bodyPr>
          <a:lstStyle/>
          <a:p>
            <a:pPr algn="just" marL="0" indent="0" lvl="0">
              <a:lnSpc>
                <a:spcPts val="4581"/>
              </a:lnSpc>
              <a:spcBef>
                <a:spcPct val="0"/>
              </a:spcBef>
            </a:pPr>
            <a:r>
              <a:rPr lang="en-US" sz="3817">
                <a:solidFill>
                  <a:srgbClr val="FFFFFF"/>
                </a:solidFill>
                <a:latin typeface="Paytone One"/>
                <a:ea typeface="Paytone One"/>
                <a:cs typeface="Paytone One"/>
                <a:sym typeface="Paytone One"/>
              </a:rPr>
              <a:t>LÍ DO CHỌN ĐỀ TÀI</a:t>
            </a:r>
          </a:p>
        </p:txBody>
      </p:sp>
      <p:sp>
        <p:nvSpPr>
          <p:cNvPr name="TextBox 6" id="6"/>
          <p:cNvSpPr txBox="true"/>
          <p:nvPr/>
        </p:nvSpPr>
        <p:spPr>
          <a:xfrm rot="0">
            <a:off x="16152991" y="309731"/>
            <a:ext cx="1804789" cy="211667"/>
          </a:xfrm>
          <a:prstGeom prst="rect">
            <a:avLst/>
          </a:prstGeom>
        </p:spPr>
        <p:txBody>
          <a:bodyPr anchor="t" rtlCol="false" tIns="0" lIns="0" bIns="0" rIns="0">
            <a:spAutoFit/>
          </a:bodyPr>
          <a:lstStyle/>
          <a:p>
            <a:pPr algn="ctr">
              <a:lnSpc>
                <a:spcPts val="1748"/>
              </a:lnSpc>
              <a:spcBef>
                <a:spcPct val="0"/>
              </a:spcBef>
            </a:pPr>
            <a:r>
              <a:rPr lang="en-US" b="true" sz="1457">
                <a:solidFill>
                  <a:srgbClr val="C85103"/>
                </a:solidFill>
                <a:latin typeface="Open Sauce Bold"/>
                <a:ea typeface="Open Sauce Bold"/>
                <a:cs typeface="Open Sauce Bold"/>
                <a:sym typeface="Open Sauce Bold"/>
              </a:rPr>
              <a:t>MANDATORY PAGE</a:t>
            </a:r>
          </a:p>
        </p:txBody>
      </p:sp>
      <p:sp>
        <p:nvSpPr>
          <p:cNvPr name="Freeform 7" id="7"/>
          <p:cNvSpPr/>
          <p:nvPr/>
        </p:nvSpPr>
        <p:spPr>
          <a:xfrm flipH="false" flipV="false" rot="-839890">
            <a:off x="14179449" y="-3304819"/>
            <a:ext cx="9201686" cy="10240788"/>
          </a:xfrm>
          <a:custGeom>
            <a:avLst/>
            <a:gdLst/>
            <a:ahLst/>
            <a:cxnLst/>
            <a:rect r="r" b="b" t="t" l="l"/>
            <a:pathLst>
              <a:path h="10240788" w="9201686">
                <a:moveTo>
                  <a:pt x="0" y="0"/>
                </a:moveTo>
                <a:lnTo>
                  <a:pt x="9201686" y="0"/>
                </a:lnTo>
                <a:lnTo>
                  <a:pt x="9201686" y="10240788"/>
                </a:lnTo>
                <a:lnTo>
                  <a:pt x="0" y="10240788"/>
                </a:lnTo>
                <a:lnTo>
                  <a:pt x="0" y="0"/>
                </a:lnTo>
                <a:close/>
              </a:path>
            </a:pathLst>
          </a:custGeom>
          <a:blipFill>
            <a:blip r:embed="rId4"/>
            <a:stretch>
              <a:fillRect l="0" t="-479" r="0" b="-479"/>
            </a:stretch>
          </a:blipFill>
        </p:spPr>
      </p:sp>
      <p:sp>
        <p:nvSpPr>
          <p:cNvPr name="Freeform 8" id="8"/>
          <p:cNvSpPr/>
          <p:nvPr/>
        </p:nvSpPr>
        <p:spPr>
          <a:xfrm flipH="false" flipV="false" rot="0">
            <a:off x="12722827" y="20071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259736" y="70617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69804" y="9048208"/>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995898" y="8536492"/>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2904551" y="2569502"/>
            <a:ext cx="1691827" cy="16918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sp>
        <p:nvSpPr>
          <p:cNvPr name="Freeform 16" id="16"/>
          <p:cNvSpPr/>
          <p:nvPr/>
        </p:nvSpPr>
        <p:spPr>
          <a:xfrm flipH="false" flipV="false" rot="0">
            <a:off x="3267707" y="2927364"/>
            <a:ext cx="1060981" cy="976102"/>
          </a:xfrm>
          <a:custGeom>
            <a:avLst/>
            <a:gdLst/>
            <a:ahLst/>
            <a:cxnLst/>
            <a:rect r="r" b="b" t="t" l="l"/>
            <a:pathLst>
              <a:path h="976102" w="1060981">
                <a:moveTo>
                  <a:pt x="0" y="0"/>
                </a:moveTo>
                <a:lnTo>
                  <a:pt x="1060981" y="0"/>
                </a:lnTo>
                <a:lnTo>
                  <a:pt x="1060981" y="976102"/>
                </a:lnTo>
                <a:lnTo>
                  <a:pt x="0" y="9761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13961838" y="2569502"/>
            <a:ext cx="1691827" cy="16918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9" id="19"/>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grpSp>
        <p:nvGrpSpPr>
          <p:cNvPr name="Group 20" id="20"/>
          <p:cNvGrpSpPr/>
          <p:nvPr/>
        </p:nvGrpSpPr>
        <p:grpSpPr>
          <a:xfrm rot="0">
            <a:off x="8298087" y="2569502"/>
            <a:ext cx="1691827" cy="169182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2" id="22"/>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sp>
        <p:nvSpPr>
          <p:cNvPr name="Freeform 23" id="23"/>
          <p:cNvSpPr/>
          <p:nvPr/>
        </p:nvSpPr>
        <p:spPr>
          <a:xfrm flipH="false" flipV="false" rot="0">
            <a:off x="8584486" y="2827801"/>
            <a:ext cx="1119028" cy="1075665"/>
          </a:xfrm>
          <a:custGeom>
            <a:avLst/>
            <a:gdLst/>
            <a:ahLst/>
            <a:cxnLst/>
            <a:rect r="r" b="b" t="t" l="l"/>
            <a:pathLst>
              <a:path h="1075665" w="1119028">
                <a:moveTo>
                  <a:pt x="0" y="0"/>
                </a:moveTo>
                <a:lnTo>
                  <a:pt x="1119028" y="0"/>
                </a:lnTo>
                <a:lnTo>
                  <a:pt x="1119028" y="1075665"/>
                </a:lnTo>
                <a:lnTo>
                  <a:pt x="0" y="10756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14327413" y="2927364"/>
            <a:ext cx="1055927" cy="1055927"/>
          </a:xfrm>
          <a:custGeom>
            <a:avLst/>
            <a:gdLst/>
            <a:ahLst/>
            <a:cxnLst/>
            <a:rect r="r" b="b" t="t" l="l"/>
            <a:pathLst>
              <a:path h="1055927" w="1055927">
                <a:moveTo>
                  <a:pt x="0" y="0"/>
                </a:moveTo>
                <a:lnTo>
                  <a:pt x="1055926" y="0"/>
                </a:lnTo>
                <a:lnTo>
                  <a:pt x="1055926" y="1055927"/>
                </a:lnTo>
                <a:lnTo>
                  <a:pt x="0" y="105592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1.1</a:t>
            </a:r>
          </a:p>
        </p:txBody>
      </p:sp>
      <p:sp>
        <p:nvSpPr>
          <p:cNvPr name="TextBox 26" id="26"/>
          <p:cNvSpPr txBox="true"/>
          <p:nvPr/>
        </p:nvSpPr>
        <p:spPr>
          <a:xfrm rot="0">
            <a:off x="1591054" y="4746965"/>
            <a:ext cx="4318820" cy="1790700"/>
          </a:xfrm>
          <a:prstGeom prst="rect">
            <a:avLst/>
          </a:prstGeom>
        </p:spPr>
        <p:txBody>
          <a:bodyPr anchor="t" rtlCol="false" tIns="0" lIns="0" bIns="0" rIns="0">
            <a:spAutoFit/>
          </a:bodyPr>
          <a:lstStyle/>
          <a:p>
            <a:pPr algn="ctr" marL="0" indent="0" lvl="0">
              <a:lnSpc>
                <a:spcPts val="3558"/>
              </a:lnSpc>
              <a:spcBef>
                <a:spcPct val="0"/>
              </a:spcBef>
            </a:pPr>
            <a:r>
              <a:rPr lang="en-US" b="true" sz="2965">
                <a:solidFill>
                  <a:srgbClr val="FFFFFF"/>
                </a:solidFill>
                <a:latin typeface="Montserrat Bold"/>
                <a:ea typeface="Montserrat Bold"/>
                <a:cs typeface="Montserrat Bold"/>
                <a:sym typeface="Montserrat Bold"/>
              </a:rPr>
              <a:t>ĐÁP ỨNG XU HƯỚNG SỐ HÓA NGÀNH NÔNG NGHIỆP VÀ CÂY CẢNH</a:t>
            </a:r>
          </a:p>
        </p:txBody>
      </p:sp>
      <p:sp>
        <p:nvSpPr>
          <p:cNvPr name="TextBox 27" id="27"/>
          <p:cNvSpPr txBox="true"/>
          <p:nvPr/>
        </p:nvSpPr>
        <p:spPr>
          <a:xfrm rot="0">
            <a:off x="6984590" y="4746965"/>
            <a:ext cx="4318820" cy="1790700"/>
          </a:xfrm>
          <a:prstGeom prst="rect">
            <a:avLst/>
          </a:prstGeom>
        </p:spPr>
        <p:txBody>
          <a:bodyPr anchor="t" rtlCol="false" tIns="0" lIns="0" bIns="0" rIns="0">
            <a:spAutoFit/>
          </a:bodyPr>
          <a:lstStyle/>
          <a:p>
            <a:pPr algn="ctr" marL="0" indent="0" lvl="0">
              <a:lnSpc>
                <a:spcPts val="3558"/>
              </a:lnSpc>
              <a:spcBef>
                <a:spcPct val="0"/>
              </a:spcBef>
            </a:pPr>
            <a:r>
              <a:rPr lang="en-US" b="true" sz="2965">
                <a:solidFill>
                  <a:srgbClr val="FFFFFF"/>
                </a:solidFill>
                <a:latin typeface="Montserrat Bold"/>
                <a:ea typeface="Montserrat Bold"/>
                <a:cs typeface="Montserrat Bold"/>
                <a:sym typeface="Montserrat Bold"/>
              </a:rPr>
              <a:t>TỐI ƯU HOÁ CHI PHÍ, DỄ DÀNG QUẢN LÍ VÀ NÂNG CAO HIỆU QUẢ KINH DOANH</a:t>
            </a:r>
          </a:p>
        </p:txBody>
      </p:sp>
      <p:sp>
        <p:nvSpPr>
          <p:cNvPr name="TextBox 28" id="28"/>
          <p:cNvSpPr txBox="true"/>
          <p:nvPr/>
        </p:nvSpPr>
        <p:spPr>
          <a:xfrm rot="0">
            <a:off x="12736566" y="4746965"/>
            <a:ext cx="4318820" cy="1790700"/>
          </a:xfrm>
          <a:prstGeom prst="rect">
            <a:avLst/>
          </a:prstGeom>
        </p:spPr>
        <p:txBody>
          <a:bodyPr anchor="t" rtlCol="false" tIns="0" lIns="0" bIns="0" rIns="0">
            <a:spAutoFit/>
          </a:bodyPr>
          <a:lstStyle/>
          <a:p>
            <a:pPr algn="ctr" marL="0" indent="0" lvl="0">
              <a:lnSpc>
                <a:spcPts val="3558"/>
              </a:lnSpc>
              <a:spcBef>
                <a:spcPct val="0"/>
              </a:spcBef>
            </a:pPr>
            <a:r>
              <a:rPr lang="en-US" b="true" sz="2965">
                <a:solidFill>
                  <a:srgbClr val="FFFFFF"/>
                </a:solidFill>
                <a:latin typeface="Montserrat Bold"/>
                <a:ea typeface="Montserrat Bold"/>
                <a:cs typeface="Montserrat Bold"/>
                <a:sym typeface="Montserrat Bold"/>
              </a:rPr>
              <a:t>QUẢNG BÁ HÌNH ẢNH , XÂY DỰNG THƯƠNG HIỆU VÀ UY TÍN CHO CỦA HÀNG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88000" cy="10224135"/>
          </a:xfrm>
          <a:custGeom>
            <a:avLst/>
            <a:gdLst/>
            <a:ahLst/>
            <a:cxnLst/>
            <a:rect r="r" b="b" t="t" l="l"/>
            <a:pathLst>
              <a:path h="10224135" w="18288000">
                <a:moveTo>
                  <a:pt x="0" y="0"/>
                </a:moveTo>
                <a:lnTo>
                  <a:pt x="18288000" y="0"/>
                </a:lnTo>
                <a:lnTo>
                  <a:pt x="18288000" y="10224135"/>
                </a:lnTo>
                <a:lnTo>
                  <a:pt x="0" y="10224135"/>
                </a:lnTo>
                <a:lnTo>
                  <a:pt x="0" y="0"/>
                </a:lnTo>
                <a:close/>
              </a:path>
            </a:pathLst>
          </a:custGeom>
          <a:blipFill>
            <a:blip r:embed="rId2"/>
            <a:stretch>
              <a:fillRect l="0" t="-39295" r="0" b="-39575"/>
            </a:stretch>
          </a:blipFill>
        </p:spPr>
      </p:sp>
      <p:sp>
        <p:nvSpPr>
          <p:cNvPr name="Freeform 3" id="3"/>
          <p:cNvSpPr/>
          <p:nvPr/>
        </p:nvSpPr>
        <p:spPr>
          <a:xfrm flipH="false" flipV="false" rot="0">
            <a:off x="12379957" y="342988"/>
            <a:ext cx="13715748" cy="9601024"/>
          </a:xfrm>
          <a:custGeom>
            <a:avLst/>
            <a:gdLst/>
            <a:ahLst/>
            <a:cxnLst/>
            <a:rect r="r" b="b" t="t" l="l"/>
            <a:pathLst>
              <a:path h="9601024" w="13715748">
                <a:moveTo>
                  <a:pt x="0" y="0"/>
                </a:moveTo>
                <a:lnTo>
                  <a:pt x="13715748" y="0"/>
                </a:lnTo>
                <a:lnTo>
                  <a:pt x="13715748" y="9601024"/>
                </a:lnTo>
                <a:lnTo>
                  <a:pt x="0" y="9601024"/>
                </a:lnTo>
                <a:lnTo>
                  <a:pt x="0" y="0"/>
                </a:lnTo>
                <a:close/>
              </a:path>
            </a:pathLst>
          </a:custGeom>
          <a:blipFill>
            <a:blip r:embed="rId3"/>
            <a:stretch>
              <a:fillRect l="0" t="0" r="0" b="0"/>
            </a:stretch>
          </a:blipFill>
        </p:spPr>
      </p:sp>
      <p:sp>
        <p:nvSpPr>
          <p:cNvPr name="Freeform 4" id="4"/>
          <p:cNvSpPr/>
          <p:nvPr/>
        </p:nvSpPr>
        <p:spPr>
          <a:xfrm flipH="false" flipV="false" rot="0">
            <a:off x="-1411902" y="6700979"/>
            <a:ext cx="5786510" cy="1222400"/>
          </a:xfrm>
          <a:custGeom>
            <a:avLst/>
            <a:gdLst/>
            <a:ahLst/>
            <a:cxnLst/>
            <a:rect r="r" b="b" t="t" l="l"/>
            <a:pathLst>
              <a:path h="1222400" w="5786510">
                <a:moveTo>
                  <a:pt x="0" y="0"/>
                </a:moveTo>
                <a:lnTo>
                  <a:pt x="5786510" y="0"/>
                </a:lnTo>
                <a:lnTo>
                  <a:pt x="5786510" y="1222401"/>
                </a:lnTo>
                <a:lnTo>
                  <a:pt x="0" y="1222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485347" y="906460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162131" y="41750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93255" y="7312180"/>
            <a:ext cx="5786510" cy="936363"/>
          </a:xfrm>
          <a:custGeom>
            <a:avLst/>
            <a:gdLst/>
            <a:ahLst/>
            <a:cxnLst/>
            <a:rect r="r" b="b" t="t" l="l"/>
            <a:pathLst>
              <a:path h="936363" w="5786510">
                <a:moveTo>
                  <a:pt x="0" y="0"/>
                </a:moveTo>
                <a:lnTo>
                  <a:pt x="5786510" y="0"/>
                </a:lnTo>
                <a:lnTo>
                  <a:pt x="5786510" y="936362"/>
                </a:lnTo>
                <a:lnTo>
                  <a:pt x="0" y="93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977">
            <a:off x="-4722591" y="57095"/>
            <a:ext cx="9040602" cy="5413060"/>
          </a:xfrm>
          <a:custGeom>
            <a:avLst/>
            <a:gdLst/>
            <a:ahLst/>
            <a:cxnLst/>
            <a:rect r="r" b="b" t="t" l="l"/>
            <a:pathLst>
              <a:path h="5413060" w="9040602">
                <a:moveTo>
                  <a:pt x="0" y="0"/>
                </a:moveTo>
                <a:lnTo>
                  <a:pt x="9040602" y="0"/>
                </a:lnTo>
                <a:lnTo>
                  <a:pt x="9040602" y="5413060"/>
                </a:lnTo>
                <a:lnTo>
                  <a:pt x="0" y="5413060"/>
                </a:lnTo>
                <a:lnTo>
                  <a:pt x="0" y="0"/>
                </a:lnTo>
                <a:close/>
              </a:path>
            </a:pathLst>
          </a:custGeom>
          <a:blipFill>
            <a:blip r:embed="rId8"/>
            <a:stretch>
              <a:fillRect l="0" t="0" r="0" b="0"/>
            </a:stretch>
          </a:blipFill>
        </p:spPr>
      </p:sp>
      <p:sp>
        <p:nvSpPr>
          <p:cNvPr name="Freeform 9" id="9"/>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2499360" y="1748883"/>
            <a:ext cx="7022882" cy="4626324"/>
          </a:xfrm>
          <a:custGeom>
            <a:avLst/>
            <a:gdLst/>
            <a:ahLst/>
            <a:cxnLst/>
            <a:rect r="r" b="b" t="t" l="l"/>
            <a:pathLst>
              <a:path h="4626324" w="7022882">
                <a:moveTo>
                  <a:pt x="0" y="0"/>
                </a:moveTo>
                <a:lnTo>
                  <a:pt x="7022882" y="0"/>
                </a:lnTo>
                <a:lnTo>
                  <a:pt x="7022882" y="4626324"/>
                </a:lnTo>
                <a:lnTo>
                  <a:pt x="0" y="4626324"/>
                </a:lnTo>
                <a:lnTo>
                  <a:pt x="0" y="0"/>
                </a:lnTo>
                <a:close/>
              </a:path>
            </a:pathLst>
          </a:custGeom>
          <a:blipFill>
            <a:blip r:embed="rId11"/>
            <a:stretch>
              <a:fillRect l="0" t="0" r="0" b="0"/>
            </a:stretch>
          </a:blipFill>
        </p:spPr>
      </p:sp>
      <p:sp>
        <p:nvSpPr>
          <p:cNvPr name="Freeform 11" id="11"/>
          <p:cNvSpPr/>
          <p:nvPr/>
        </p:nvSpPr>
        <p:spPr>
          <a:xfrm flipH="false" flipV="false" rot="0">
            <a:off x="10354504" y="3773001"/>
            <a:ext cx="7328936" cy="4580585"/>
          </a:xfrm>
          <a:custGeom>
            <a:avLst/>
            <a:gdLst/>
            <a:ahLst/>
            <a:cxnLst/>
            <a:rect r="r" b="b" t="t" l="l"/>
            <a:pathLst>
              <a:path h="4580585" w="7328936">
                <a:moveTo>
                  <a:pt x="0" y="0"/>
                </a:moveTo>
                <a:lnTo>
                  <a:pt x="7328936" y="0"/>
                </a:lnTo>
                <a:lnTo>
                  <a:pt x="7328936" y="4580585"/>
                </a:lnTo>
                <a:lnTo>
                  <a:pt x="0" y="4580585"/>
                </a:lnTo>
                <a:lnTo>
                  <a:pt x="0" y="0"/>
                </a:lnTo>
                <a:close/>
              </a:path>
            </a:pathLst>
          </a:custGeom>
          <a:blipFill>
            <a:blip r:embed="rId12"/>
            <a:stretch>
              <a:fillRect l="0" t="0" r="0" b="0"/>
            </a:stretch>
          </a:blipFill>
        </p:spPr>
      </p:sp>
      <p:sp>
        <p:nvSpPr>
          <p:cNvPr name="Freeform 12" id="12"/>
          <p:cNvSpPr/>
          <p:nvPr/>
        </p:nvSpPr>
        <p:spPr>
          <a:xfrm flipH="false" flipV="false" rot="0">
            <a:off x="2695525" y="2023949"/>
            <a:ext cx="1679083" cy="1118689"/>
          </a:xfrm>
          <a:custGeom>
            <a:avLst/>
            <a:gdLst/>
            <a:ahLst/>
            <a:cxnLst/>
            <a:rect r="r" b="b" t="t" l="l"/>
            <a:pathLst>
              <a:path h="1118689" w="1679083">
                <a:moveTo>
                  <a:pt x="0" y="0"/>
                </a:moveTo>
                <a:lnTo>
                  <a:pt x="1679083" y="0"/>
                </a:lnTo>
                <a:lnTo>
                  <a:pt x="1679083" y="1118689"/>
                </a:lnTo>
                <a:lnTo>
                  <a:pt x="0" y="1118689"/>
                </a:lnTo>
                <a:lnTo>
                  <a:pt x="0" y="0"/>
                </a:lnTo>
                <a:close/>
              </a:path>
            </a:pathLst>
          </a:custGeom>
          <a:blipFill>
            <a:blip r:embed="rId13"/>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a:t>
            </a:r>
          </a:p>
        </p:txBody>
      </p:sp>
      <p:sp>
        <p:nvSpPr>
          <p:cNvPr name="TextBox 14" id="14"/>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1.2</a:t>
            </a:r>
          </a:p>
        </p:txBody>
      </p:sp>
      <p:sp>
        <p:nvSpPr>
          <p:cNvPr name="TextBox 15" id="15"/>
          <p:cNvSpPr txBox="true"/>
          <p:nvPr/>
        </p:nvSpPr>
        <p:spPr>
          <a:xfrm rot="0">
            <a:off x="2320477" y="230885"/>
            <a:ext cx="5384859" cy="581025"/>
          </a:xfrm>
          <a:prstGeom prst="rect">
            <a:avLst/>
          </a:prstGeom>
        </p:spPr>
        <p:txBody>
          <a:bodyPr anchor="t" rtlCol="false" tIns="0" lIns="0" bIns="0" rIns="0">
            <a:spAutoFit/>
          </a:bodyPr>
          <a:lstStyle/>
          <a:p>
            <a:pPr algn="l" marL="0" indent="0" lvl="0">
              <a:lnSpc>
                <a:spcPts val="4581"/>
              </a:lnSpc>
              <a:spcBef>
                <a:spcPct val="0"/>
              </a:spcBef>
            </a:pPr>
            <a:r>
              <a:rPr lang="en-US" sz="3817">
                <a:solidFill>
                  <a:srgbClr val="FFFFFF"/>
                </a:solidFill>
                <a:latin typeface="Paytone One"/>
                <a:ea typeface="Paytone One"/>
                <a:cs typeface="Paytone One"/>
                <a:sym typeface="Paytone One"/>
              </a:rPr>
              <a:t>CÔNG NGHỆ SỬ DỤNG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88000" cy="10424160"/>
          </a:xfrm>
          <a:custGeom>
            <a:avLst/>
            <a:gdLst/>
            <a:ahLst/>
            <a:cxnLst/>
            <a:rect r="r" b="b" t="t" l="l"/>
            <a:pathLst>
              <a:path h="10424160" w="18288000">
                <a:moveTo>
                  <a:pt x="0" y="0"/>
                </a:moveTo>
                <a:lnTo>
                  <a:pt x="18288000" y="0"/>
                </a:lnTo>
                <a:lnTo>
                  <a:pt x="18288000" y="10424160"/>
                </a:lnTo>
                <a:lnTo>
                  <a:pt x="0" y="10424160"/>
                </a:lnTo>
                <a:lnTo>
                  <a:pt x="0" y="0"/>
                </a:lnTo>
                <a:close/>
              </a:path>
            </a:pathLst>
          </a:custGeom>
          <a:blipFill>
            <a:blip r:embed="rId2"/>
            <a:stretch>
              <a:fillRect l="0" t="-38541" r="0" b="-36896"/>
            </a:stretch>
          </a:blipFill>
        </p:spPr>
      </p:sp>
      <p:sp>
        <p:nvSpPr>
          <p:cNvPr name="Freeform 3" id="3"/>
          <p:cNvSpPr/>
          <p:nvPr/>
        </p:nvSpPr>
        <p:spPr>
          <a:xfrm flipH="false" flipV="false" rot="-839890">
            <a:off x="-1719150" y="1597131"/>
            <a:ext cx="9201686" cy="10240788"/>
          </a:xfrm>
          <a:custGeom>
            <a:avLst/>
            <a:gdLst/>
            <a:ahLst/>
            <a:cxnLst/>
            <a:rect r="r" b="b" t="t" l="l"/>
            <a:pathLst>
              <a:path h="10240788" w="9201686">
                <a:moveTo>
                  <a:pt x="0" y="0"/>
                </a:moveTo>
                <a:lnTo>
                  <a:pt x="9201686" y="0"/>
                </a:lnTo>
                <a:lnTo>
                  <a:pt x="9201686" y="10240788"/>
                </a:lnTo>
                <a:lnTo>
                  <a:pt x="0" y="10240788"/>
                </a:lnTo>
                <a:lnTo>
                  <a:pt x="0" y="0"/>
                </a:lnTo>
                <a:close/>
              </a:path>
            </a:pathLst>
          </a:custGeom>
          <a:blipFill>
            <a:blip r:embed="rId3"/>
            <a:stretch>
              <a:fillRect l="0" t="-479" r="0" b="-479"/>
            </a:stretch>
          </a:blipFill>
        </p:spPr>
      </p:sp>
      <p:sp>
        <p:nvSpPr>
          <p:cNvPr name="Freeform 4" id="4"/>
          <p:cNvSpPr/>
          <p:nvPr/>
        </p:nvSpPr>
        <p:spPr>
          <a:xfrm flipH="false" flipV="false" rot="0">
            <a:off x="14162131" y="641614"/>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487500" y="9064600"/>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864540" y="1252814"/>
            <a:ext cx="5786510" cy="936363"/>
          </a:xfrm>
          <a:custGeom>
            <a:avLst/>
            <a:gdLst/>
            <a:ahLst/>
            <a:cxnLst/>
            <a:rect r="r" b="b" t="t" l="l"/>
            <a:pathLst>
              <a:path h="936363" w="5786510">
                <a:moveTo>
                  <a:pt x="0" y="0"/>
                </a:moveTo>
                <a:lnTo>
                  <a:pt x="5786510" y="0"/>
                </a:lnTo>
                <a:lnTo>
                  <a:pt x="5786510" y="936362"/>
                </a:lnTo>
                <a:lnTo>
                  <a:pt x="0" y="93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68047" y="2482234"/>
            <a:ext cx="6393790" cy="2127388"/>
          </a:xfrm>
          <a:custGeom>
            <a:avLst/>
            <a:gdLst/>
            <a:ahLst/>
            <a:cxnLst/>
            <a:rect r="r" b="b" t="t" l="l"/>
            <a:pathLst>
              <a:path h="2127388" w="6393790">
                <a:moveTo>
                  <a:pt x="0" y="0"/>
                </a:moveTo>
                <a:lnTo>
                  <a:pt x="6393790" y="0"/>
                </a:lnTo>
                <a:lnTo>
                  <a:pt x="6393790" y="2127388"/>
                </a:lnTo>
                <a:lnTo>
                  <a:pt x="0" y="21273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076473" y="3408704"/>
            <a:ext cx="7821611" cy="2602463"/>
          </a:xfrm>
          <a:custGeom>
            <a:avLst/>
            <a:gdLst/>
            <a:ahLst/>
            <a:cxnLst/>
            <a:rect r="r" b="b" t="t" l="l"/>
            <a:pathLst>
              <a:path h="2602463" w="7821611">
                <a:moveTo>
                  <a:pt x="0" y="0"/>
                </a:moveTo>
                <a:lnTo>
                  <a:pt x="7821611" y="0"/>
                </a:lnTo>
                <a:lnTo>
                  <a:pt x="7821611" y="2602464"/>
                </a:lnTo>
                <a:lnTo>
                  <a:pt x="0" y="26024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4087557" y="6536168"/>
            <a:ext cx="7675678" cy="2553907"/>
          </a:xfrm>
          <a:custGeom>
            <a:avLst/>
            <a:gdLst/>
            <a:ahLst/>
            <a:cxnLst/>
            <a:rect r="r" b="b" t="t" l="l"/>
            <a:pathLst>
              <a:path h="2553907" w="7675678">
                <a:moveTo>
                  <a:pt x="0" y="0"/>
                </a:moveTo>
                <a:lnTo>
                  <a:pt x="7675678" y="0"/>
                </a:lnTo>
                <a:lnTo>
                  <a:pt x="7675678" y="2553907"/>
                </a:lnTo>
                <a:lnTo>
                  <a:pt x="0" y="25539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2320477" y="2917292"/>
            <a:ext cx="1282505" cy="1282505"/>
          </a:xfrm>
          <a:custGeom>
            <a:avLst/>
            <a:gdLst/>
            <a:ahLst/>
            <a:cxnLst/>
            <a:rect r="r" b="b" t="t" l="l"/>
            <a:pathLst>
              <a:path h="1282505" w="1282505">
                <a:moveTo>
                  <a:pt x="0" y="0"/>
                </a:moveTo>
                <a:lnTo>
                  <a:pt x="1282504" y="0"/>
                </a:lnTo>
                <a:lnTo>
                  <a:pt x="1282504" y="1282505"/>
                </a:lnTo>
                <a:lnTo>
                  <a:pt x="0" y="12825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0843734" y="4018192"/>
            <a:ext cx="1389297" cy="1389297"/>
          </a:xfrm>
          <a:custGeom>
            <a:avLst/>
            <a:gdLst/>
            <a:ahLst/>
            <a:cxnLst/>
            <a:rect r="r" b="b" t="t" l="l"/>
            <a:pathLst>
              <a:path h="1389297" w="1389297">
                <a:moveTo>
                  <a:pt x="0" y="0"/>
                </a:moveTo>
                <a:lnTo>
                  <a:pt x="1389297" y="0"/>
                </a:lnTo>
                <a:lnTo>
                  <a:pt x="1389297" y="1389296"/>
                </a:lnTo>
                <a:lnTo>
                  <a:pt x="0" y="13892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4864942" y="7112668"/>
            <a:ext cx="1400908" cy="1400908"/>
          </a:xfrm>
          <a:custGeom>
            <a:avLst/>
            <a:gdLst/>
            <a:ahLst/>
            <a:cxnLst/>
            <a:rect r="r" b="b" t="t" l="l"/>
            <a:pathLst>
              <a:path h="1400908" w="1400908">
                <a:moveTo>
                  <a:pt x="0" y="0"/>
                </a:moveTo>
                <a:lnTo>
                  <a:pt x="1400908" y="0"/>
                </a:lnTo>
                <a:lnTo>
                  <a:pt x="1400908" y="1400907"/>
                </a:lnTo>
                <a:lnTo>
                  <a:pt x="0" y="140090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6</a:t>
            </a:r>
          </a:p>
        </p:txBody>
      </p:sp>
      <p:sp>
        <p:nvSpPr>
          <p:cNvPr name="TextBox 15" id="15"/>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1.2</a:t>
            </a:r>
          </a:p>
        </p:txBody>
      </p:sp>
      <p:sp>
        <p:nvSpPr>
          <p:cNvPr name="TextBox 16" id="16"/>
          <p:cNvSpPr txBox="true"/>
          <p:nvPr/>
        </p:nvSpPr>
        <p:spPr>
          <a:xfrm rot="0">
            <a:off x="2320477" y="230885"/>
            <a:ext cx="3005170" cy="581025"/>
          </a:xfrm>
          <a:prstGeom prst="rect">
            <a:avLst/>
          </a:prstGeom>
        </p:spPr>
        <p:txBody>
          <a:bodyPr anchor="t" rtlCol="false" tIns="0" lIns="0" bIns="0" rIns="0">
            <a:spAutoFit/>
          </a:bodyPr>
          <a:lstStyle/>
          <a:p>
            <a:pPr algn="l" marL="0" indent="0" lvl="0">
              <a:lnSpc>
                <a:spcPts val="4581"/>
              </a:lnSpc>
              <a:spcBef>
                <a:spcPct val="0"/>
              </a:spcBef>
            </a:pPr>
            <a:r>
              <a:rPr lang="en-US" sz="3817">
                <a:solidFill>
                  <a:srgbClr val="FFFFFF"/>
                </a:solidFill>
                <a:latin typeface="Paytone One"/>
                <a:ea typeface="Paytone One"/>
                <a:cs typeface="Paytone One"/>
                <a:sym typeface="Paytone One"/>
              </a:rPr>
              <a:t>CHỨC NĂNG</a:t>
            </a:r>
          </a:p>
        </p:txBody>
      </p:sp>
      <p:sp>
        <p:nvSpPr>
          <p:cNvPr name="TextBox 17" id="17"/>
          <p:cNvSpPr txBox="true"/>
          <p:nvPr/>
        </p:nvSpPr>
        <p:spPr>
          <a:xfrm rot="0">
            <a:off x="4235875" y="2917292"/>
            <a:ext cx="3500532" cy="1162050"/>
          </a:xfrm>
          <a:prstGeom prst="rect">
            <a:avLst/>
          </a:prstGeom>
        </p:spPr>
        <p:txBody>
          <a:bodyPr anchor="t" rtlCol="false" tIns="0" lIns="0" bIns="0" rIns="0">
            <a:spAutoFit/>
          </a:bodyPr>
          <a:lstStyle/>
          <a:p>
            <a:pPr algn="l" marL="0" indent="0" lvl="0">
              <a:lnSpc>
                <a:spcPts val="4581"/>
              </a:lnSpc>
              <a:spcBef>
                <a:spcPct val="0"/>
              </a:spcBef>
            </a:pPr>
            <a:r>
              <a:rPr lang="en-US" sz="3817">
                <a:solidFill>
                  <a:srgbClr val="FFFFFF"/>
                </a:solidFill>
                <a:latin typeface="Paytone One"/>
                <a:ea typeface="Paytone One"/>
                <a:cs typeface="Paytone One"/>
                <a:sym typeface="Paytone One"/>
              </a:rPr>
              <a:t>ĐĂNG KÝ ĐĂNG NHẬP</a:t>
            </a:r>
          </a:p>
        </p:txBody>
      </p:sp>
      <p:sp>
        <p:nvSpPr>
          <p:cNvPr name="TextBox 18" id="18"/>
          <p:cNvSpPr txBox="true"/>
          <p:nvPr/>
        </p:nvSpPr>
        <p:spPr>
          <a:xfrm rot="0">
            <a:off x="12984315" y="3736439"/>
            <a:ext cx="5303685" cy="1671050"/>
          </a:xfrm>
          <a:prstGeom prst="rect">
            <a:avLst/>
          </a:prstGeom>
        </p:spPr>
        <p:txBody>
          <a:bodyPr anchor="t" rtlCol="false" tIns="0" lIns="0" bIns="0" rIns="0">
            <a:spAutoFit/>
          </a:bodyPr>
          <a:lstStyle/>
          <a:p>
            <a:pPr algn="l" marL="0" indent="0" lvl="0">
              <a:lnSpc>
                <a:spcPts val="4392"/>
              </a:lnSpc>
              <a:spcBef>
                <a:spcPct val="0"/>
              </a:spcBef>
            </a:pPr>
            <a:r>
              <a:rPr lang="en-US" sz="3660">
                <a:solidFill>
                  <a:srgbClr val="FFFFFF"/>
                </a:solidFill>
                <a:latin typeface="Paytone One"/>
                <a:ea typeface="Paytone One"/>
                <a:cs typeface="Paytone One"/>
                <a:sym typeface="Paytone One"/>
              </a:rPr>
              <a:t>THÊM VÀO GIỎ HÀNG,CẬP NHẬT GIỎ HÀNG,ĐẶT HÀNG</a:t>
            </a:r>
          </a:p>
        </p:txBody>
      </p:sp>
      <p:sp>
        <p:nvSpPr>
          <p:cNvPr name="TextBox 19" id="19"/>
          <p:cNvSpPr txBox="true"/>
          <p:nvPr/>
        </p:nvSpPr>
        <p:spPr>
          <a:xfrm rot="0">
            <a:off x="7573540" y="6773186"/>
            <a:ext cx="3964842" cy="1687414"/>
          </a:xfrm>
          <a:prstGeom prst="rect">
            <a:avLst/>
          </a:prstGeom>
        </p:spPr>
        <p:txBody>
          <a:bodyPr anchor="t" rtlCol="false" tIns="0" lIns="0" bIns="0" rIns="0">
            <a:spAutoFit/>
          </a:bodyPr>
          <a:lstStyle/>
          <a:p>
            <a:pPr algn="l" marL="0" indent="0" lvl="0">
              <a:lnSpc>
                <a:spcPts val="4410"/>
              </a:lnSpc>
              <a:spcBef>
                <a:spcPct val="0"/>
              </a:spcBef>
            </a:pPr>
            <a:r>
              <a:rPr lang="en-US" sz="3675">
                <a:solidFill>
                  <a:srgbClr val="FFFFFF"/>
                </a:solidFill>
                <a:latin typeface="Paytone One"/>
                <a:ea typeface="Paytone One"/>
                <a:cs typeface="Paytone One"/>
                <a:sym typeface="Paytone One"/>
              </a:rPr>
              <a:t>QUẢN LÍ TÀI KHOẢN,THEO DÕI ĐƠN HÀNG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288279" y="389069"/>
            <a:ext cx="9845270" cy="12703574"/>
          </a:xfrm>
          <a:custGeom>
            <a:avLst/>
            <a:gdLst/>
            <a:ahLst/>
            <a:cxnLst/>
            <a:rect r="r" b="b" t="t" l="l"/>
            <a:pathLst>
              <a:path h="12703574" w="9845270">
                <a:moveTo>
                  <a:pt x="0" y="0"/>
                </a:moveTo>
                <a:lnTo>
                  <a:pt x="9845270" y="0"/>
                </a:lnTo>
                <a:lnTo>
                  <a:pt x="9845270" y="12703574"/>
                </a:lnTo>
                <a:lnTo>
                  <a:pt x="0" y="12703574"/>
                </a:lnTo>
                <a:lnTo>
                  <a:pt x="0" y="0"/>
                </a:lnTo>
                <a:close/>
              </a:path>
            </a:pathLst>
          </a:custGeom>
          <a:blipFill>
            <a:blip r:embed="rId2"/>
            <a:stretch>
              <a:fillRect l="0" t="0" r="0" b="0"/>
            </a:stretch>
          </a:blipFill>
        </p:spPr>
      </p:sp>
      <p:sp>
        <p:nvSpPr>
          <p:cNvPr name="Freeform 3" id="3"/>
          <p:cNvSpPr/>
          <p:nvPr/>
        </p:nvSpPr>
        <p:spPr>
          <a:xfrm flipH="false" flipV="false" rot="0">
            <a:off x="0" y="34290"/>
            <a:ext cx="18288000" cy="10252710"/>
          </a:xfrm>
          <a:custGeom>
            <a:avLst/>
            <a:gdLst/>
            <a:ahLst/>
            <a:cxnLst/>
            <a:rect r="r" b="b" t="t" l="l"/>
            <a:pathLst>
              <a:path h="10252710" w="18288000">
                <a:moveTo>
                  <a:pt x="0" y="0"/>
                </a:moveTo>
                <a:lnTo>
                  <a:pt x="18288000" y="0"/>
                </a:lnTo>
                <a:lnTo>
                  <a:pt x="18288000" y="10252710"/>
                </a:lnTo>
                <a:lnTo>
                  <a:pt x="0" y="10252710"/>
                </a:lnTo>
                <a:lnTo>
                  <a:pt x="0" y="0"/>
                </a:lnTo>
                <a:close/>
              </a:path>
            </a:pathLst>
          </a:custGeom>
          <a:blipFill>
            <a:blip r:embed="rId3"/>
            <a:stretch>
              <a:fillRect l="0" t="-39186" r="0" b="-39186"/>
            </a:stretch>
          </a:blipFill>
        </p:spPr>
      </p:sp>
      <p:grpSp>
        <p:nvGrpSpPr>
          <p:cNvPr name="Group 4" id="4"/>
          <p:cNvGrpSpPr/>
          <p:nvPr/>
        </p:nvGrpSpPr>
        <p:grpSpPr>
          <a:xfrm rot="0">
            <a:off x="1197334" y="6669532"/>
            <a:ext cx="829414" cy="82941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76200" y="28575"/>
              <a:ext cx="660400" cy="708025"/>
            </a:xfrm>
            <a:prstGeom prst="rect">
              <a:avLst/>
            </a:prstGeom>
          </p:spPr>
          <p:txBody>
            <a:bodyPr anchor="ctr" rtlCol="false" tIns="36714" lIns="36714" bIns="36714" rIns="36714"/>
            <a:lstStyle/>
            <a:p>
              <a:pPr algn="ctr">
                <a:lnSpc>
                  <a:spcPts val="3360"/>
                </a:lnSpc>
              </a:pPr>
            </a:p>
          </p:txBody>
        </p:sp>
      </p:grpSp>
      <p:sp>
        <p:nvSpPr>
          <p:cNvPr name="Freeform 7" id="7"/>
          <p:cNvSpPr/>
          <p:nvPr/>
        </p:nvSpPr>
        <p:spPr>
          <a:xfrm flipH="false" flipV="false" rot="0">
            <a:off x="13925346" y="34290"/>
            <a:ext cx="7315200" cy="1545336"/>
          </a:xfrm>
          <a:custGeom>
            <a:avLst/>
            <a:gdLst/>
            <a:ahLst/>
            <a:cxnLst/>
            <a:rect r="r" b="b" t="t" l="l"/>
            <a:pathLst>
              <a:path h="1545336" w="7315200">
                <a:moveTo>
                  <a:pt x="0" y="0"/>
                </a:moveTo>
                <a:lnTo>
                  <a:pt x="7315200" y="0"/>
                </a:lnTo>
                <a:lnTo>
                  <a:pt x="7315200" y="1545336"/>
                </a:lnTo>
                <a:lnTo>
                  <a:pt x="0" y="1545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034460" y="430536"/>
            <a:ext cx="4713606" cy="762747"/>
          </a:xfrm>
          <a:custGeom>
            <a:avLst/>
            <a:gdLst/>
            <a:ahLst/>
            <a:cxnLst/>
            <a:rect r="r" b="b" t="t" l="l"/>
            <a:pathLst>
              <a:path h="762747" w="4713606">
                <a:moveTo>
                  <a:pt x="0" y="0"/>
                </a:moveTo>
                <a:lnTo>
                  <a:pt x="4713606" y="0"/>
                </a:lnTo>
                <a:lnTo>
                  <a:pt x="4713606" y="762748"/>
                </a:lnTo>
                <a:lnTo>
                  <a:pt x="0" y="762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39849" y="8802155"/>
            <a:ext cx="5637751" cy="912291"/>
          </a:xfrm>
          <a:custGeom>
            <a:avLst/>
            <a:gdLst/>
            <a:ahLst/>
            <a:cxnLst/>
            <a:rect r="r" b="b" t="t" l="l"/>
            <a:pathLst>
              <a:path h="912291" w="5637751">
                <a:moveTo>
                  <a:pt x="0" y="0"/>
                </a:moveTo>
                <a:lnTo>
                  <a:pt x="5637751" y="0"/>
                </a:lnTo>
                <a:lnTo>
                  <a:pt x="5637751" y="912290"/>
                </a:lnTo>
                <a:lnTo>
                  <a:pt x="0" y="912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a:off x="1612042" y="5143500"/>
            <a:ext cx="15647258" cy="0"/>
          </a:xfrm>
          <a:prstGeom prst="line">
            <a:avLst/>
          </a:prstGeom>
          <a:ln cap="flat" w="38100">
            <a:solidFill>
              <a:srgbClr val="FFFFFF"/>
            </a:solidFill>
            <a:prstDash val="solid"/>
            <a:headEnd type="none" len="sm" w="sm"/>
            <a:tailEnd type="none" len="sm" w="sm"/>
          </a:ln>
        </p:spPr>
      </p:sp>
      <p:sp>
        <p:nvSpPr>
          <p:cNvPr name="Freeform 12" id="12"/>
          <p:cNvSpPr/>
          <p:nvPr/>
        </p:nvSpPr>
        <p:spPr>
          <a:xfrm flipH="false" flipV="false" rot="0">
            <a:off x="1389218" y="4813513"/>
            <a:ext cx="445647" cy="445647"/>
          </a:xfrm>
          <a:custGeom>
            <a:avLst/>
            <a:gdLst/>
            <a:ahLst/>
            <a:cxnLst/>
            <a:rect r="r" b="b" t="t" l="l"/>
            <a:pathLst>
              <a:path h="445647" w="445647">
                <a:moveTo>
                  <a:pt x="0" y="0"/>
                </a:moveTo>
                <a:lnTo>
                  <a:pt x="445647" y="0"/>
                </a:lnTo>
                <a:lnTo>
                  <a:pt x="445647" y="445647"/>
                </a:lnTo>
                <a:lnTo>
                  <a:pt x="0" y="445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124557" y="4850155"/>
            <a:ext cx="553449" cy="620981"/>
          </a:xfrm>
          <a:custGeom>
            <a:avLst/>
            <a:gdLst/>
            <a:ahLst/>
            <a:cxnLst/>
            <a:rect r="r" b="b" t="t" l="l"/>
            <a:pathLst>
              <a:path h="620981" w="553449">
                <a:moveTo>
                  <a:pt x="0" y="0"/>
                </a:moveTo>
                <a:lnTo>
                  <a:pt x="553450" y="0"/>
                </a:lnTo>
                <a:lnTo>
                  <a:pt x="553450" y="620981"/>
                </a:lnTo>
                <a:lnTo>
                  <a:pt x="0" y="6209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3790295" y="4920676"/>
            <a:ext cx="445647" cy="445647"/>
          </a:xfrm>
          <a:custGeom>
            <a:avLst/>
            <a:gdLst/>
            <a:ahLst/>
            <a:cxnLst/>
            <a:rect r="r" b="b" t="t" l="l"/>
            <a:pathLst>
              <a:path h="445647" w="445647">
                <a:moveTo>
                  <a:pt x="0" y="0"/>
                </a:moveTo>
                <a:lnTo>
                  <a:pt x="445648" y="0"/>
                </a:lnTo>
                <a:lnTo>
                  <a:pt x="445648" y="445648"/>
                </a:lnTo>
                <a:lnTo>
                  <a:pt x="0" y="4456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6188568" y="4937822"/>
            <a:ext cx="445647" cy="445647"/>
          </a:xfrm>
          <a:custGeom>
            <a:avLst/>
            <a:gdLst/>
            <a:ahLst/>
            <a:cxnLst/>
            <a:rect r="r" b="b" t="t" l="l"/>
            <a:pathLst>
              <a:path h="445647" w="445647">
                <a:moveTo>
                  <a:pt x="0" y="0"/>
                </a:moveTo>
                <a:lnTo>
                  <a:pt x="445647" y="0"/>
                </a:lnTo>
                <a:lnTo>
                  <a:pt x="445647" y="445647"/>
                </a:lnTo>
                <a:lnTo>
                  <a:pt x="0" y="445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8319482" y="4920676"/>
            <a:ext cx="445647" cy="445647"/>
          </a:xfrm>
          <a:custGeom>
            <a:avLst/>
            <a:gdLst/>
            <a:ahLst/>
            <a:cxnLst/>
            <a:rect r="r" b="b" t="t" l="l"/>
            <a:pathLst>
              <a:path h="445647" w="445647">
                <a:moveTo>
                  <a:pt x="0" y="0"/>
                </a:moveTo>
                <a:lnTo>
                  <a:pt x="445647" y="0"/>
                </a:lnTo>
                <a:lnTo>
                  <a:pt x="445647" y="445648"/>
                </a:lnTo>
                <a:lnTo>
                  <a:pt x="0" y="4456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0784789" y="4920676"/>
            <a:ext cx="445647" cy="445647"/>
          </a:xfrm>
          <a:custGeom>
            <a:avLst/>
            <a:gdLst/>
            <a:ahLst/>
            <a:cxnLst/>
            <a:rect r="r" b="b" t="t" l="l"/>
            <a:pathLst>
              <a:path h="445647" w="445647">
                <a:moveTo>
                  <a:pt x="0" y="0"/>
                </a:moveTo>
                <a:lnTo>
                  <a:pt x="445648" y="0"/>
                </a:lnTo>
                <a:lnTo>
                  <a:pt x="445648" y="445648"/>
                </a:lnTo>
                <a:lnTo>
                  <a:pt x="0" y="4456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3088026" y="4920676"/>
            <a:ext cx="445647" cy="445647"/>
          </a:xfrm>
          <a:custGeom>
            <a:avLst/>
            <a:gdLst/>
            <a:ahLst/>
            <a:cxnLst/>
            <a:rect r="r" b="b" t="t" l="l"/>
            <a:pathLst>
              <a:path h="445647" w="445647">
                <a:moveTo>
                  <a:pt x="0" y="0"/>
                </a:moveTo>
                <a:lnTo>
                  <a:pt x="445647" y="0"/>
                </a:lnTo>
                <a:lnTo>
                  <a:pt x="445647" y="445648"/>
                </a:lnTo>
                <a:lnTo>
                  <a:pt x="0" y="4456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5391263" y="4920676"/>
            <a:ext cx="445647" cy="445647"/>
          </a:xfrm>
          <a:custGeom>
            <a:avLst/>
            <a:gdLst/>
            <a:ahLst/>
            <a:cxnLst/>
            <a:rect r="r" b="b" t="t" l="l"/>
            <a:pathLst>
              <a:path h="445647" w="445647">
                <a:moveTo>
                  <a:pt x="0" y="0"/>
                </a:moveTo>
                <a:lnTo>
                  <a:pt x="445647" y="0"/>
                </a:lnTo>
                <a:lnTo>
                  <a:pt x="445647" y="445648"/>
                </a:lnTo>
                <a:lnTo>
                  <a:pt x="0" y="4456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20" id="20"/>
          <p:cNvSpPr/>
          <p:nvPr/>
        </p:nvSpPr>
        <p:spPr>
          <a:xfrm flipH="true">
            <a:off x="1612042" y="5259160"/>
            <a:ext cx="0" cy="1410372"/>
          </a:xfrm>
          <a:prstGeom prst="line">
            <a:avLst/>
          </a:prstGeom>
          <a:ln cap="flat" w="38100">
            <a:solidFill>
              <a:srgbClr val="FFFFFF"/>
            </a:solidFill>
            <a:prstDash val="solid"/>
            <a:headEnd type="none" len="sm" w="sm"/>
            <a:tailEnd type="none" len="sm" w="sm"/>
          </a:ln>
        </p:spPr>
      </p:sp>
      <p:sp>
        <p:nvSpPr>
          <p:cNvPr name="AutoShape 21" id="21"/>
          <p:cNvSpPr/>
          <p:nvPr/>
        </p:nvSpPr>
        <p:spPr>
          <a:xfrm flipH="true">
            <a:off x="3994069" y="3511767"/>
            <a:ext cx="0" cy="1481696"/>
          </a:xfrm>
          <a:prstGeom prst="line">
            <a:avLst/>
          </a:prstGeom>
          <a:ln cap="flat" w="38100">
            <a:solidFill>
              <a:srgbClr val="FFFFFF"/>
            </a:solidFill>
            <a:prstDash val="solid"/>
            <a:headEnd type="none" len="sm" w="sm"/>
            <a:tailEnd type="none" len="sm" w="sm"/>
          </a:ln>
        </p:spPr>
      </p:sp>
      <p:grpSp>
        <p:nvGrpSpPr>
          <p:cNvPr name="Group 22" id="22"/>
          <p:cNvGrpSpPr/>
          <p:nvPr/>
        </p:nvGrpSpPr>
        <p:grpSpPr>
          <a:xfrm rot="0">
            <a:off x="5996684" y="6669532"/>
            <a:ext cx="829414" cy="82941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4" id="24"/>
            <p:cNvSpPr txBox="true"/>
            <p:nvPr/>
          </p:nvSpPr>
          <p:spPr>
            <a:xfrm>
              <a:off x="76200" y="28575"/>
              <a:ext cx="660400" cy="708025"/>
            </a:xfrm>
            <a:prstGeom prst="rect">
              <a:avLst/>
            </a:prstGeom>
          </p:spPr>
          <p:txBody>
            <a:bodyPr anchor="ctr" rtlCol="false" tIns="36714" lIns="36714" bIns="36714" rIns="36714"/>
            <a:lstStyle/>
            <a:p>
              <a:pPr algn="ctr">
                <a:lnSpc>
                  <a:spcPts val="3360"/>
                </a:lnSpc>
              </a:pPr>
            </a:p>
          </p:txBody>
        </p:sp>
      </p:grpSp>
      <p:grpSp>
        <p:nvGrpSpPr>
          <p:cNvPr name="Group 25" id="25"/>
          <p:cNvGrpSpPr/>
          <p:nvPr/>
        </p:nvGrpSpPr>
        <p:grpSpPr>
          <a:xfrm rot="0">
            <a:off x="15199380" y="6669532"/>
            <a:ext cx="829414" cy="82941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7" id="27"/>
            <p:cNvSpPr txBox="true"/>
            <p:nvPr/>
          </p:nvSpPr>
          <p:spPr>
            <a:xfrm>
              <a:off x="76200" y="28575"/>
              <a:ext cx="660400" cy="708025"/>
            </a:xfrm>
            <a:prstGeom prst="rect">
              <a:avLst/>
            </a:prstGeom>
          </p:spPr>
          <p:txBody>
            <a:bodyPr anchor="ctr" rtlCol="false" tIns="36714" lIns="36714" bIns="36714" rIns="36714"/>
            <a:lstStyle/>
            <a:p>
              <a:pPr algn="ctr">
                <a:lnSpc>
                  <a:spcPts val="3360"/>
                </a:lnSpc>
              </a:pPr>
            </a:p>
          </p:txBody>
        </p:sp>
      </p:grpSp>
      <p:grpSp>
        <p:nvGrpSpPr>
          <p:cNvPr name="Group 28" id="28"/>
          <p:cNvGrpSpPr/>
          <p:nvPr/>
        </p:nvGrpSpPr>
        <p:grpSpPr>
          <a:xfrm rot="0">
            <a:off x="8127599" y="2682353"/>
            <a:ext cx="829414" cy="82941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30" id="30"/>
            <p:cNvSpPr txBox="true"/>
            <p:nvPr/>
          </p:nvSpPr>
          <p:spPr>
            <a:xfrm>
              <a:off x="76200" y="28575"/>
              <a:ext cx="660400" cy="708025"/>
            </a:xfrm>
            <a:prstGeom prst="rect">
              <a:avLst/>
            </a:prstGeom>
          </p:spPr>
          <p:txBody>
            <a:bodyPr anchor="ctr" rtlCol="false" tIns="36714" lIns="36714" bIns="36714" rIns="36714"/>
            <a:lstStyle/>
            <a:p>
              <a:pPr algn="ctr">
                <a:lnSpc>
                  <a:spcPts val="3360"/>
                </a:lnSpc>
              </a:pPr>
            </a:p>
          </p:txBody>
        </p:sp>
      </p:grpSp>
      <p:grpSp>
        <p:nvGrpSpPr>
          <p:cNvPr name="Group 31" id="31"/>
          <p:cNvGrpSpPr/>
          <p:nvPr/>
        </p:nvGrpSpPr>
        <p:grpSpPr>
          <a:xfrm rot="0">
            <a:off x="12896143" y="2682353"/>
            <a:ext cx="829414" cy="82941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33" id="33"/>
            <p:cNvSpPr txBox="true"/>
            <p:nvPr/>
          </p:nvSpPr>
          <p:spPr>
            <a:xfrm>
              <a:off x="76200" y="28575"/>
              <a:ext cx="660400" cy="708025"/>
            </a:xfrm>
            <a:prstGeom prst="rect">
              <a:avLst/>
            </a:prstGeom>
          </p:spPr>
          <p:txBody>
            <a:bodyPr anchor="ctr" rtlCol="false" tIns="36714" lIns="36714" bIns="36714" rIns="36714"/>
            <a:lstStyle/>
            <a:p>
              <a:pPr algn="ctr">
                <a:lnSpc>
                  <a:spcPts val="3360"/>
                </a:lnSpc>
              </a:pPr>
            </a:p>
          </p:txBody>
        </p:sp>
      </p:grpSp>
      <p:grpSp>
        <p:nvGrpSpPr>
          <p:cNvPr name="Group 34" id="34"/>
          <p:cNvGrpSpPr/>
          <p:nvPr/>
        </p:nvGrpSpPr>
        <p:grpSpPr>
          <a:xfrm rot="0">
            <a:off x="10622569" y="6669532"/>
            <a:ext cx="829414" cy="82941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36" id="36"/>
            <p:cNvSpPr txBox="true"/>
            <p:nvPr/>
          </p:nvSpPr>
          <p:spPr>
            <a:xfrm>
              <a:off x="76200" y="28575"/>
              <a:ext cx="660400" cy="708025"/>
            </a:xfrm>
            <a:prstGeom prst="rect">
              <a:avLst/>
            </a:prstGeom>
          </p:spPr>
          <p:txBody>
            <a:bodyPr anchor="ctr" rtlCol="false" tIns="36714" lIns="36714" bIns="36714" rIns="36714"/>
            <a:lstStyle/>
            <a:p>
              <a:pPr algn="ctr">
                <a:lnSpc>
                  <a:spcPts val="3360"/>
                </a:lnSpc>
              </a:pPr>
            </a:p>
          </p:txBody>
        </p:sp>
      </p:grpSp>
      <p:grpSp>
        <p:nvGrpSpPr>
          <p:cNvPr name="Group 37" id="37"/>
          <p:cNvGrpSpPr/>
          <p:nvPr/>
        </p:nvGrpSpPr>
        <p:grpSpPr>
          <a:xfrm rot="0">
            <a:off x="3579362" y="2682353"/>
            <a:ext cx="829414" cy="82941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39" id="39"/>
            <p:cNvSpPr txBox="true"/>
            <p:nvPr/>
          </p:nvSpPr>
          <p:spPr>
            <a:xfrm>
              <a:off x="76200" y="28575"/>
              <a:ext cx="660400" cy="708025"/>
            </a:xfrm>
            <a:prstGeom prst="rect">
              <a:avLst/>
            </a:prstGeom>
          </p:spPr>
          <p:txBody>
            <a:bodyPr anchor="ctr" rtlCol="false" tIns="36714" lIns="36714" bIns="36714" rIns="36714"/>
            <a:lstStyle/>
            <a:p>
              <a:pPr algn="ctr">
                <a:lnSpc>
                  <a:spcPts val="3360"/>
                </a:lnSpc>
              </a:pPr>
            </a:p>
          </p:txBody>
        </p:sp>
      </p:grpSp>
      <p:sp>
        <p:nvSpPr>
          <p:cNvPr name="Freeform 40" id="40"/>
          <p:cNvSpPr/>
          <p:nvPr/>
        </p:nvSpPr>
        <p:spPr>
          <a:xfrm flipH="false" flipV="false" rot="0">
            <a:off x="3780568" y="2839053"/>
            <a:ext cx="427002" cy="516014"/>
          </a:xfrm>
          <a:custGeom>
            <a:avLst/>
            <a:gdLst/>
            <a:ahLst/>
            <a:cxnLst/>
            <a:rect r="r" b="b" t="t" l="l"/>
            <a:pathLst>
              <a:path h="516014" w="427002">
                <a:moveTo>
                  <a:pt x="0" y="0"/>
                </a:moveTo>
                <a:lnTo>
                  <a:pt x="427002" y="0"/>
                </a:lnTo>
                <a:lnTo>
                  <a:pt x="427002" y="516014"/>
                </a:lnTo>
                <a:lnTo>
                  <a:pt x="0" y="5160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1" id="41"/>
          <p:cNvSpPr/>
          <p:nvPr/>
        </p:nvSpPr>
        <p:spPr>
          <a:xfrm>
            <a:off x="6411391" y="5175193"/>
            <a:ext cx="0" cy="1481696"/>
          </a:xfrm>
          <a:prstGeom prst="line">
            <a:avLst/>
          </a:prstGeom>
          <a:ln cap="flat" w="38100">
            <a:solidFill>
              <a:srgbClr val="FFFFFF"/>
            </a:solidFill>
            <a:prstDash val="solid"/>
            <a:headEnd type="none" len="sm" w="sm"/>
            <a:tailEnd type="none" len="sm" w="sm"/>
          </a:ln>
        </p:spPr>
      </p:sp>
      <p:sp>
        <p:nvSpPr>
          <p:cNvPr name="Freeform 42" id="42"/>
          <p:cNvSpPr/>
          <p:nvPr/>
        </p:nvSpPr>
        <p:spPr>
          <a:xfrm flipH="false" flipV="false" rot="0">
            <a:off x="6127422" y="6848019"/>
            <a:ext cx="506792" cy="531368"/>
          </a:xfrm>
          <a:custGeom>
            <a:avLst/>
            <a:gdLst/>
            <a:ahLst/>
            <a:cxnLst/>
            <a:rect r="r" b="b" t="t" l="l"/>
            <a:pathLst>
              <a:path h="531368" w="506792">
                <a:moveTo>
                  <a:pt x="0" y="0"/>
                </a:moveTo>
                <a:lnTo>
                  <a:pt x="506793" y="0"/>
                </a:lnTo>
                <a:lnTo>
                  <a:pt x="506793" y="531368"/>
                </a:lnTo>
                <a:lnTo>
                  <a:pt x="0" y="53136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3" id="43"/>
          <p:cNvSpPr/>
          <p:nvPr/>
        </p:nvSpPr>
        <p:spPr>
          <a:xfrm flipH="false" flipV="false" rot="0">
            <a:off x="1385484" y="6821932"/>
            <a:ext cx="472440" cy="472440"/>
          </a:xfrm>
          <a:custGeom>
            <a:avLst/>
            <a:gdLst/>
            <a:ahLst/>
            <a:cxnLst/>
            <a:rect r="r" b="b" t="t" l="l"/>
            <a:pathLst>
              <a:path h="472440" w="472440">
                <a:moveTo>
                  <a:pt x="0" y="0"/>
                </a:moveTo>
                <a:lnTo>
                  <a:pt x="472440" y="0"/>
                </a:lnTo>
                <a:lnTo>
                  <a:pt x="472440" y="472440"/>
                </a:lnTo>
                <a:lnTo>
                  <a:pt x="0" y="47244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44" id="44"/>
          <p:cNvSpPr/>
          <p:nvPr/>
        </p:nvSpPr>
        <p:spPr>
          <a:xfrm>
            <a:off x="8550573" y="3511767"/>
            <a:ext cx="0" cy="1481696"/>
          </a:xfrm>
          <a:prstGeom prst="line">
            <a:avLst/>
          </a:prstGeom>
          <a:ln cap="flat" w="38100">
            <a:solidFill>
              <a:srgbClr val="FFFFFF"/>
            </a:solidFill>
            <a:prstDash val="solid"/>
            <a:headEnd type="none" len="sm" w="sm"/>
            <a:tailEnd type="none" len="sm" w="sm"/>
          </a:ln>
        </p:spPr>
      </p:sp>
      <p:sp>
        <p:nvSpPr>
          <p:cNvPr name="Freeform 45" id="45"/>
          <p:cNvSpPr/>
          <p:nvPr/>
        </p:nvSpPr>
        <p:spPr>
          <a:xfrm flipH="false" flipV="false" rot="0">
            <a:off x="8223540" y="2860114"/>
            <a:ext cx="637531" cy="455545"/>
          </a:xfrm>
          <a:custGeom>
            <a:avLst/>
            <a:gdLst/>
            <a:ahLst/>
            <a:cxnLst/>
            <a:rect r="r" b="b" t="t" l="l"/>
            <a:pathLst>
              <a:path h="455545" w="637531">
                <a:moveTo>
                  <a:pt x="0" y="0"/>
                </a:moveTo>
                <a:lnTo>
                  <a:pt x="637531" y="0"/>
                </a:lnTo>
                <a:lnTo>
                  <a:pt x="637531" y="455545"/>
                </a:lnTo>
                <a:lnTo>
                  <a:pt x="0" y="4555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AutoShape 46" id="46"/>
          <p:cNvSpPr/>
          <p:nvPr/>
        </p:nvSpPr>
        <p:spPr>
          <a:xfrm>
            <a:off x="11026663" y="5225551"/>
            <a:ext cx="0" cy="1481696"/>
          </a:xfrm>
          <a:prstGeom prst="line">
            <a:avLst/>
          </a:prstGeom>
          <a:ln cap="flat" w="38100">
            <a:solidFill>
              <a:srgbClr val="FFFFFF"/>
            </a:solidFill>
            <a:prstDash val="solid"/>
            <a:headEnd type="none" len="sm" w="sm"/>
            <a:tailEnd type="none" len="sm" w="sm"/>
          </a:ln>
        </p:spPr>
      </p:sp>
      <p:sp>
        <p:nvSpPr>
          <p:cNvPr name="AutoShape 47" id="47"/>
          <p:cNvSpPr/>
          <p:nvPr/>
        </p:nvSpPr>
        <p:spPr>
          <a:xfrm>
            <a:off x="13310850" y="3511767"/>
            <a:ext cx="0" cy="1481696"/>
          </a:xfrm>
          <a:prstGeom prst="line">
            <a:avLst/>
          </a:prstGeom>
          <a:ln cap="flat" w="38100">
            <a:solidFill>
              <a:srgbClr val="FFFFFF"/>
            </a:solidFill>
            <a:prstDash val="solid"/>
            <a:headEnd type="none" len="sm" w="sm"/>
            <a:tailEnd type="none" len="sm" w="sm"/>
          </a:ln>
        </p:spPr>
      </p:sp>
      <p:sp>
        <p:nvSpPr>
          <p:cNvPr name="AutoShape 48" id="48"/>
          <p:cNvSpPr/>
          <p:nvPr/>
        </p:nvSpPr>
        <p:spPr>
          <a:xfrm>
            <a:off x="15614087" y="5225551"/>
            <a:ext cx="0" cy="1481696"/>
          </a:xfrm>
          <a:prstGeom prst="line">
            <a:avLst/>
          </a:prstGeom>
          <a:ln cap="flat" w="38100">
            <a:solidFill>
              <a:srgbClr val="FFFFFF"/>
            </a:solidFill>
            <a:prstDash val="solid"/>
            <a:headEnd type="none" len="sm" w="sm"/>
            <a:tailEnd type="none" len="sm" w="sm"/>
          </a:ln>
        </p:spPr>
      </p:sp>
      <p:sp>
        <p:nvSpPr>
          <p:cNvPr name="Freeform 49" id="49"/>
          <p:cNvSpPr/>
          <p:nvPr/>
        </p:nvSpPr>
        <p:spPr>
          <a:xfrm flipH="false" flipV="false" rot="0">
            <a:off x="10780096" y="6821932"/>
            <a:ext cx="493134" cy="575084"/>
          </a:xfrm>
          <a:custGeom>
            <a:avLst/>
            <a:gdLst/>
            <a:ahLst/>
            <a:cxnLst/>
            <a:rect r="r" b="b" t="t" l="l"/>
            <a:pathLst>
              <a:path h="575084" w="493134">
                <a:moveTo>
                  <a:pt x="0" y="0"/>
                </a:moveTo>
                <a:lnTo>
                  <a:pt x="493134" y="0"/>
                </a:lnTo>
                <a:lnTo>
                  <a:pt x="493134" y="575084"/>
                </a:lnTo>
                <a:lnTo>
                  <a:pt x="0" y="5750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50" id="50"/>
          <p:cNvSpPr/>
          <p:nvPr/>
        </p:nvSpPr>
        <p:spPr>
          <a:xfrm flipH="false" flipV="false" rot="0">
            <a:off x="15352626" y="6848013"/>
            <a:ext cx="522921" cy="522921"/>
          </a:xfrm>
          <a:custGeom>
            <a:avLst/>
            <a:gdLst/>
            <a:ahLst/>
            <a:cxnLst/>
            <a:rect r="r" b="b" t="t" l="l"/>
            <a:pathLst>
              <a:path h="522921" w="522921">
                <a:moveTo>
                  <a:pt x="0" y="0"/>
                </a:moveTo>
                <a:lnTo>
                  <a:pt x="522922" y="0"/>
                </a:lnTo>
                <a:lnTo>
                  <a:pt x="522922" y="522922"/>
                </a:lnTo>
                <a:lnTo>
                  <a:pt x="0" y="52292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51" id="51"/>
          <p:cNvSpPr/>
          <p:nvPr/>
        </p:nvSpPr>
        <p:spPr>
          <a:xfrm flipH="false" flipV="false" rot="0">
            <a:off x="13048908" y="2748602"/>
            <a:ext cx="722888" cy="629816"/>
          </a:xfrm>
          <a:custGeom>
            <a:avLst/>
            <a:gdLst/>
            <a:ahLst/>
            <a:cxnLst/>
            <a:rect r="r" b="b" t="t" l="l"/>
            <a:pathLst>
              <a:path h="629816" w="722888">
                <a:moveTo>
                  <a:pt x="0" y="0"/>
                </a:moveTo>
                <a:lnTo>
                  <a:pt x="722887" y="0"/>
                </a:lnTo>
                <a:lnTo>
                  <a:pt x="722887" y="629815"/>
                </a:lnTo>
                <a:lnTo>
                  <a:pt x="0" y="62981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52" id="52"/>
          <p:cNvSpPr txBox="true"/>
          <p:nvPr/>
        </p:nvSpPr>
        <p:spPr>
          <a:xfrm rot="0">
            <a:off x="492336" y="2850589"/>
            <a:ext cx="2339295" cy="401918"/>
          </a:xfrm>
          <a:prstGeom prst="rect">
            <a:avLst/>
          </a:prstGeom>
        </p:spPr>
        <p:txBody>
          <a:bodyPr anchor="t" rtlCol="false" tIns="0" lIns="0" bIns="0" rIns="0">
            <a:spAutoFit/>
          </a:bodyPr>
          <a:lstStyle/>
          <a:p>
            <a:pPr algn="l" marL="0" indent="0" lvl="0">
              <a:lnSpc>
                <a:spcPts val="3101"/>
              </a:lnSpc>
              <a:spcBef>
                <a:spcPct val="0"/>
              </a:spcBef>
            </a:pPr>
            <a:r>
              <a:rPr lang="en-US" sz="2584">
                <a:solidFill>
                  <a:srgbClr val="FFFFFF"/>
                </a:solidFill>
                <a:latin typeface="Dela Gothic One"/>
                <a:ea typeface="Dela Gothic One"/>
                <a:cs typeface="Dela Gothic One"/>
                <a:sym typeface="Dela Gothic One"/>
              </a:rPr>
              <a:t>Khách Hàng</a:t>
            </a:r>
          </a:p>
        </p:txBody>
      </p:sp>
      <p:sp>
        <p:nvSpPr>
          <p:cNvPr name="TextBox 53" id="53"/>
          <p:cNvSpPr txBox="true"/>
          <p:nvPr/>
        </p:nvSpPr>
        <p:spPr>
          <a:xfrm rot="0">
            <a:off x="314096" y="3473667"/>
            <a:ext cx="2595891" cy="12344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Truy cập website, tìm kiếm sản phẩm</a:t>
            </a:r>
          </a:p>
        </p:txBody>
      </p:sp>
      <p:sp>
        <p:nvSpPr>
          <p:cNvPr name="TextBox 54" id="5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7</a:t>
            </a:r>
          </a:p>
        </p:txBody>
      </p:sp>
      <p:sp>
        <p:nvSpPr>
          <p:cNvPr name="TextBox 55" id="55"/>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1.3</a:t>
            </a:r>
          </a:p>
        </p:txBody>
      </p:sp>
      <p:sp>
        <p:nvSpPr>
          <p:cNvPr name="TextBox 56" id="56"/>
          <p:cNvSpPr txBox="true"/>
          <p:nvPr/>
        </p:nvSpPr>
        <p:spPr>
          <a:xfrm rot="0">
            <a:off x="2320477" y="230885"/>
            <a:ext cx="5548026" cy="581025"/>
          </a:xfrm>
          <a:prstGeom prst="rect">
            <a:avLst/>
          </a:prstGeom>
        </p:spPr>
        <p:txBody>
          <a:bodyPr anchor="t" rtlCol="false" tIns="0" lIns="0" bIns="0" rIns="0">
            <a:spAutoFit/>
          </a:bodyPr>
          <a:lstStyle/>
          <a:p>
            <a:pPr algn="l" marL="0" indent="0" lvl="0">
              <a:lnSpc>
                <a:spcPts val="4581"/>
              </a:lnSpc>
              <a:spcBef>
                <a:spcPct val="0"/>
              </a:spcBef>
            </a:pPr>
            <a:r>
              <a:rPr lang="en-US" sz="3817">
                <a:solidFill>
                  <a:srgbClr val="FFFFFF"/>
                </a:solidFill>
                <a:latin typeface="Paytone One"/>
                <a:ea typeface="Paytone One"/>
                <a:cs typeface="Paytone One"/>
                <a:sym typeface="Paytone One"/>
              </a:rPr>
              <a:t>QUY TRÌNH MUA HÀNG</a:t>
            </a:r>
          </a:p>
        </p:txBody>
      </p:sp>
      <p:sp>
        <p:nvSpPr>
          <p:cNvPr name="TextBox 57" id="57"/>
          <p:cNvSpPr txBox="true"/>
          <p:nvPr/>
        </p:nvSpPr>
        <p:spPr>
          <a:xfrm rot="0">
            <a:off x="2812581" y="5575874"/>
            <a:ext cx="2362977" cy="693432"/>
          </a:xfrm>
          <a:prstGeom prst="rect">
            <a:avLst/>
          </a:prstGeom>
        </p:spPr>
        <p:txBody>
          <a:bodyPr anchor="t" rtlCol="false" tIns="0" lIns="0" bIns="0" rIns="0">
            <a:spAutoFit/>
          </a:bodyPr>
          <a:lstStyle/>
          <a:p>
            <a:pPr algn="ctr" marL="0" indent="0" lvl="0">
              <a:lnSpc>
                <a:spcPts val="2740"/>
              </a:lnSpc>
              <a:spcBef>
                <a:spcPct val="0"/>
              </a:spcBef>
            </a:pPr>
            <a:r>
              <a:rPr lang="en-US" sz="2283">
                <a:solidFill>
                  <a:srgbClr val="FFFFFF"/>
                </a:solidFill>
                <a:latin typeface="Dela Gothic One"/>
                <a:ea typeface="Dela Gothic One"/>
                <a:cs typeface="Dela Gothic One"/>
                <a:sym typeface="Dela Gothic One"/>
              </a:rPr>
              <a:t>Chọn Sản Phẩm</a:t>
            </a:r>
          </a:p>
        </p:txBody>
      </p:sp>
      <p:sp>
        <p:nvSpPr>
          <p:cNvPr name="TextBox 58" id="58"/>
          <p:cNvSpPr txBox="true"/>
          <p:nvPr/>
        </p:nvSpPr>
        <p:spPr>
          <a:xfrm rot="0">
            <a:off x="2696124" y="6631432"/>
            <a:ext cx="2595891" cy="8153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Chọn sản phẩm muốn mua</a:t>
            </a:r>
          </a:p>
        </p:txBody>
      </p:sp>
      <p:sp>
        <p:nvSpPr>
          <p:cNvPr name="TextBox 59" id="59"/>
          <p:cNvSpPr txBox="true"/>
          <p:nvPr/>
        </p:nvSpPr>
        <p:spPr>
          <a:xfrm rot="0">
            <a:off x="5211171" y="2794697"/>
            <a:ext cx="2339295" cy="790575"/>
          </a:xfrm>
          <a:prstGeom prst="rect">
            <a:avLst/>
          </a:prstGeom>
        </p:spPr>
        <p:txBody>
          <a:bodyPr anchor="t" rtlCol="false" tIns="0" lIns="0" bIns="0" rIns="0">
            <a:spAutoFit/>
          </a:bodyPr>
          <a:lstStyle/>
          <a:p>
            <a:pPr algn="ctr" marL="0" indent="0" lvl="0">
              <a:lnSpc>
                <a:spcPts val="3101"/>
              </a:lnSpc>
              <a:spcBef>
                <a:spcPct val="0"/>
              </a:spcBef>
            </a:pPr>
            <a:r>
              <a:rPr lang="en-US" sz="2584">
                <a:solidFill>
                  <a:srgbClr val="FFFFFF"/>
                </a:solidFill>
                <a:latin typeface="Dela Gothic One"/>
                <a:ea typeface="Dela Gothic One"/>
                <a:cs typeface="Dela Gothic One"/>
                <a:sym typeface="Dela Gothic One"/>
              </a:rPr>
              <a:t>Quản lí Giỏ Hàng</a:t>
            </a:r>
          </a:p>
        </p:txBody>
      </p:sp>
      <p:sp>
        <p:nvSpPr>
          <p:cNvPr name="TextBox 60" id="60"/>
          <p:cNvSpPr txBox="true"/>
          <p:nvPr/>
        </p:nvSpPr>
        <p:spPr>
          <a:xfrm rot="0">
            <a:off x="5094490" y="3834827"/>
            <a:ext cx="2595891" cy="8153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Kiểm tra thông tin sản phẩm</a:t>
            </a:r>
          </a:p>
        </p:txBody>
      </p:sp>
      <p:sp>
        <p:nvSpPr>
          <p:cNvPr name="TextBox 61" id="61"/>
          <p:cNvSpPr txBox="true"/>
          <p:nvPr/>
        </p:nvSpPr>
        <p:spPr>
          <a:xfrm rot="0">
            <a:off x="7380925" y="5566349"/>
            <a:ext cx="2339295" cy="790575"/>
          </a:xfrm>
          <a:prstGeom prst="rect">
            <a:avLst/>
          </a:prstGeom>
        </p:spPr>
        <p:txBody>
          <a:bodyPr anchor="t" rtlCol="false" tIns="0" lIns="0" bIns="0" rIns="0">
            <a:spAutoFit/>
          </a:bodyPr>
          <a:lstStyle/>
          <a:p>
            <a:pPr algn="ctr" marL="0" indent="0" lvl="0">
              <a:lnSpc>
                <a:spcPts val="3101"/>
              </a:lnSpc>
              <a:spcBef>
                <a:spcPct val="0"/>
              </a:spcBef>
            </a:pPr>
            <a:r>
              <a:rPr lang="en-US" sz="2584">
                <a:solidFill>
                  <a:srgbClr val="FFFFFF"/>
                </a:solidFill>
                <a:latin typeface="Dela Gothic One"/>
                <a:ea typeface="Dela Gothic One"/>
                <a:cs typeface="Dela Gothic One"/>
                <a:sym typeface="Dela Gothic One"/>
              </a:rPr>
              <a:t>Nhập Thông Tin</a:t>
            </a:r>
          </a:p>
        </p:txBody>
      </p:sp>
      <p:sp>
        <p:nvSpPr>
          <p:cNvPr name="TextBox 62" id="62"/>
          <p:cNvSpPr txBox="true"/>
          <p:nvPr/>
        </p:nvSpPr>
        <p:spPr>
          <a:xfrm rot="0">
            <a:off x="7316776" y="6452174"/>
            <a:ext cx="2467593" cy="8153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Nhập thông tin , địa chỉ,...</a:t>
            </a:r>
          </a:p>
        </p:txBody>
      </p:sp>
      <p:sp>
        <p:nvSpPr>
          <p:cNvPr name="TextBox 63" id="63"/>
          <p:cNvSpPr txBox="true"/>
          <p:nvPr/>
        </p:nvSpPr>
        <p:spPr>
          <a:xfrm rot="0">
            <a:off x="12141202" y="5461611"/>
            <a:ext cx="2339295" cy="790575"/>
          </a:xfrm>
          <a:prstGeom prst="rect">
            <a:avLst/>
          </a:prstGeom>
        </p:spPr>
        <p:txBody>
          <a:bodyPr anchor="t" rtlCol="false" tIns="0" lIns="0" bIns="0" rIns="0">
            <a:spAutoFit/>
          </a:bodyPr>
          <a:lstStyle/>
          <a:p>
            <a:pPr algn="ctr" marL="0" indent="0" lvl="0">
              <a:lnSpc>
                <a:spcPts val="3101"/>
              </a:lnSpc>
              <a:spcBef>
                <a:spcPct val="0"/>
              </a:spcBef>
            </a:pPr>
            <a:r>
              <a:rPr lang="en-US" sz="2584">
                <a:solidFill>
                  <a:srgbClr val="FFFFFF"/>
                </a:solidFill>
                <a:latin typeface="Dela Gothic One"/>
                <a:ea typeface="Dela Gothic One"/>
                <a:cs typeface="Dela Gothic One"/>
                <a:sym typeface="Dela Gothic One"/>
              </a:rPr>
              <a:t>Theo Dõi Đơn Hàng</a:t>
            </a:r>
          </a:p>
        </p:txBody>
      </p:sp>
      <p:sp>
        <p:nvSpPr>
          <p:cNvPr name="TextBox 64" id="64"/>
          <p:cNvSpPr txBox="true"/>
          <p:nvPr/>
        </p:nvSpPr>
        <p:spPr>
          <a:xfrm rot="0">
            <a:off x="9757113" y="2721192"/>
            <a:ext cx="2339295" cy="400050"/>
          </a:xfrm>
          <a:prstGeom prst="rect">
            <a:avLst/>
          </a:prstGeom>
        </p:spPr>
        <p:txBody>
          <a:bodyPr anchor="t" rtlCol="false" tIns="0" lIns="0" bIns="0" rIns="0">
            <a:spAutoFit/>
          </a:bodyPr>
          <a:lstStyle/>
          <a:p>
            <a:pPr algn="ctr" marL="0" indent="0" lvl="0">
              <a:lnSpc>
                <a:spcPts val="3101"/>
              </a:lnSpc>
              <a:spcBef>
                <a:spcPct val="0"/>
              </a:spcBef>
            </a:pPr>
            <a:r>
              <a:rPr lang="en-US" sz="2584">
                <a:solidFill>
                  <a:srgbClr val="FFFFFF"/>
                </a:solidFill>
                <a:latin typeface="Dela Gothic One"/>
                <a:ea typeface="Dela Gothic One"/>
                <a:cs typeface="Dela Gothic One"/>
                <a:sym typeface="Dela Gothic One"/>
              </a:rPr>
              <a:t>Đặt Hàng</a:t>
            </a:r>
          </a:p>
        </p:txBody>
      </p:sp>
      <p:sp>
        <p:nvSpPr>
          <p:cNvPr name="TextBox 65" id="65"/>
          <p:cNvSpPr txBox="true"/>
          <p:nvPr/>
        </p:nvSpPr>
        <p:spPr>
          <a:xfrm rot="0">
            <a:off x="14444439" y="2721192"/>
            <a:ext cx="2339295" cy="790575"/>
          </a:xfrm>
          <a:prstGeom prst="rect">
            <a:avLst/>
          </a:prstGeom>
        </p:spPr>
        <p:txBody>
          <a:bodyPr anchor="t" rtlCol="false" tIns="0" lIns="0" bIns="0" rIns="0">
            <a:spAutoFit/>
          </a:bodyPr>
          <a:lstStyle/>
          <a:p>
            <a:pPr algn="ctr" marL="0" indent="0" lvl="0">
              <a:lnSpc>
                <a:spcPts val="3101"/>
              </a:lnSpc>
              <a:spcBef>
                <a:spcPct val="0"/>
              </a:spcBef>
            </a:pPr>
            <a:r>
              <a:rPr lang="en-US" sz="2584">
                <a:solidFill>
                  <a:srgbClr val="FFFFFF"/>
                </a:solidFill>
                <a:latin typeface="Dela Gothic One"/>
                <a:ea typeface="Dela Gothic One"/>
                <a:cs typeface="Dela Gothic One"/>
                <a:sym typeface="Dela Gothic One"/>
              </a:rPr>
              <a:t>Cửa Hàng Xác Nhận</a:t>
            </a:r>
          </a:p>
        </p:txBody>
      </p:sp>
      <p:sp>
        <p:nvSpPr>
          <p:cNvPr name="TextBox 66" id="66"/>
          <p:cNvSpPr txBox="true"/>
          <p:nvPr/>
        </p:nvSpPr>
        <p:spPr>
          <a:xfrm rot="0">
            <a:off x="12077054" y="6347436"/>
            <a:ext cx="2467593" cy="16535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Khách Hàng Theo Dõi Bằng Tài Khoản Đã Đăng Nhập</a:t>
            </a:r>
          </a:p>
        </p:txBody>
      </p:sp>
      <p:sp>
        <p:nvSpPr>
          <p:cNvPr name="TextBox 67" id="67"/>
          <p:cNvSpPr txBox="true"/>
          <p:nvPr/>
        </p:nvSpPr>
        <p:spPr>
          <a:xfrm rot="0">
            <a:off x="9757113" y="3789502"/>
            <a:ext cx="2467593" cy="8153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Xác Nhận Đơn Hàng</a:t>
            </a:r>
          </a:p>
        </p:txBody>
      </p:sp>
      <p:sp>
        <p:nvSpPr>
          <p:cNvPr name="TextBox 68" id="68"/>
          <p:cNvSpPr txBox="true"/>
          <p:nvPr/>
        </p:nvSpPr>
        <p:spPr>
          <a:xfrm rot="0">
            <a:off x="14337153" y="3583268"/>
            <a:ext cx="2553868" cy="1124840"/>
          </a:xfrm>
          <a:prstGeom prst="rect">
            <a:avLst/>
          </a:prstGeom>
        </p:spPr>
        <p:txBody>
          <a:bodyPr anchor="t" rtlCol="false" tIns="0" lIns="0" bIns="0" rIns="0">
            <a:spAutoFit/>
          </a:bodyPr>
          <a:lstStyle/>
          <a:p>
            <a:pPr algn="ctr" marL="0" indent="0" lvl="0">
              <a:lnSpc>
                <a:spcPts val="3025"/>
              </a:lnSpc>
              <a:spcBef>
                <a:spcPct val="0"/>
              </a:spcBef>
            </a:pPr>
            <a:r>
              <a:rPr lang="en-US" sz="2161">
                <a:solidFill>
                  <a:srgbClr val="FFFFFF"/>
                </a:solidFill>
                <a:latin typeface="Montserrat"/>
                <a:ea typeface="Montserrat"/>
                <a:cs typeface="Montserrat"/>
                <a:sym typeface="Montserrat"/>
              </a:rPr>
              <a:t>Kiểm Tra Đơn Hàng , Tiến Hành Giao Hàng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88000" cy="10433685"/>
          </a:xfrm>
          <a:custGeom>
            <a:avLst/>
            <a:gdLst/>
            <a:ahLst/>
            <a:cxnLst/>
            <a:rect r="r" b="b" t="t" l="l"/>
            <a:pathLst>
              <a:path h="10433685" w="18288000">
                <a:moveTo>
                  <a:pt x="0" y="0"/>
                </a:moveTo>
                <a:lnTo>
                  <a:pt x="18288000" y="0"/>
                </a:lnTo>
                <a:lnTo>
                  <a:pt x="18288000" y="10433685"/>
                </a:lnTo>
                <a:lnTo>
                  <a:pt x="0" y="10433685"/>
                </a:lnTo>
                <a:lnTo>
                  <a:pt x="0" y="0"/>
                </a:lnTo>
                <a:close/>
              </a:path>
            </a:pathLst>
          </a:custGeom>
          <a:blipFill>
            <a:blip r:embed="rId2"/>
            <a:stretch>
              <a:fillRect l="0" t="-38506" r="0" b="-36771"/>
            </a:stretch>
          </a:blipFill>
        </p:spPr>
      </p:sp>
      <p:sp>
        <p:nvSpPr>
          <p:cNvPr name="Freeform 3" id="3"/>
          <p:cNvSpPr/>
          <p:nvPr/>
        </p:nvSpPr>
        <p:spPr>
          <a:xfrm flipH="false" flipV="false" rot="0">
            <a:off x="11298243" y="2728797"/>
            <a:ext cx="8183468" cy="9194908"/>
          </a:xfrm>
          <a:custGeom>
            <a:avLst/>
            <a:gdLst/>
            <a:ahLst/>
            <a:cxnLst/>
            <a:rect r="r" b="b" t="t" l="l"/>
            <a:pathLst>
              <a:path h="9194908" w="8183468">
                <a:moveTo>
                  <a:pt x="0" y="0"/>
                </a:moveTo>
                <a:lnTo>
                  <a:pt x="8183468" y="0"/>
                </a:lnTo>
                <a:lnTo>
                  <a:pt x="8183468" y="9194908"/>
                </a:lnTo>
                <a:lnTo>
                  <a:pt x="0" y="9194908"/>
                </a:lnTo>
                <a:lnTo>
                  <a:pt x="0" y="0"/>
                </a:lnTo>
                <a:close/>
              </a:path>
            </a:pathLst>
          </a:custGeom>
          <a:blipFill>
            <a:blip r:embed="rId3"/>
            <a:stretch>
              <a:fillRect l="0" t="0" r="0" b="0"/>
            </a:stretch>
          </a:blipFill>
        </p:spPr>
      </p:sp>
      <p:sp>
        <p:nvSpPr>
          <p:cNvPr name="Freeform 4" id="4"/>
          <p:cNvSpPr/>
          <p:nvPr/>
        </p:nvSpPr>
        <p:spPr>
          <a:xfrm flipH="false" flipV="false" rot="0">
            <a:off x="-5528499" y="-4940035"/>
            <a:ext cx="8183468" cy="9194908"/>
          </a:xfrm>
          <a:custGeom>
            <a:avLst/>
            <a:gdLst/>
            <a:ahLst/>
            <a:cxnLst/>
            <a:rect r="r" b="b" t="t" l="l"/>
            <a:pathLst>
              <a:path h="9194908" w="8183468">
                <a:moveTo>
                  <a:pt x="0" y="0"/>
                </a:moveTo>
                <a:lnTo>
                  <a:pt x="8183468" y="0"/>
                </a:lnTo>
                <a:lnTo>
                  <a:pt x="8183468" y="9194908"/>
                </a:lnTo>
                <a:lnTo>
                  <a:pt x="0" y="9194908"/>
                </a:lnTo>
                <a:lnTo>
                  <a:pt x="0" y="0"/>
                </a:lnTo>
                <a:close/>
              </a:path>
            </a:pathLst>
          </a:custGeom>
          <a:blipFill>
            <a:blip r:embed="rId3"/>
            <a:stretch>
              <a:fillRect l="0" t="0" r="0" b="0"/>
            </a:stretch>
          </a:blipFill>
        </p:spPr>
      </p:sp>
      <p:sp>
        <p:nvSpPr>
          <p:cNvPr name="Freeform 5" id="5"/>
          <p:cNvSpPr/>
          <p:nvPr/>
        </p:nvSpPr>
        <p:spPr>
          <a:xfrm flipH="false" flipV="false" rot="0">
            <a:off x="12451038" y="1212102"/>
            <a:ext cx="5536686" cy="543602"/>
          </a:xfrm>
          <a:custGeom>
            <a:avLst/>
            <a:gdLst/>
            <a:ahLst/>
            <a:cxnLst/>
            <a:rect r="r" b="b" t="t" l="l"/>
            <a:pathLst>
              <a:path h="543602" w="5536686">
                <a:moveTo>
                  <a:pt x="0" y="0"/>
                </a:moveTo>
                <a:lnTo>
                  <a:pt x="5536686" y="0"/>
                </a:lnTo>
                <a:lnTo>
                  <a:pt x="5536686" y="543602"/>
                </a:lnTo>
                <a:lnTo>
                  <a:pt x="0" y="543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945025" y="-598680"/>
            <a:ext cx="5536686" cy="1806344"/>
          </a:xfrm>
          <a:custGeom>
            <a:avLst/>
            <a:gdLst/>
            <a:ahLst/>
            <a:cxnLst/>
            <a:rect r="r" b="b" t="t" l="l"/>
            <a:pathLst>
              <a:path h="1806344" w="5536686">
                <a:moveTo>
                  <a:pt x="0" y="0"/>
                </a:moveTo>
                <a:lnTo>
                  <a:pt x="5536686" y="0"/>
                </a:lnTo>
                <a:lnTo>
                  <a:pt x="5536686" y="1806343"/>
                </a:lnTo>
                <a:lnTo>
                  <a:pt x="0" y="1806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1517687" y="1496881"/>
            <a:ext cx="5536686" cy="1806344"/>
          </a:xfrm>
          <a:custGeom>
            <a:avLst/>
            <a:gdLst/>
            <a:ahLst/>
            <a:cxnLst/>
            <a:rect r="r" b="b" t="t" l="l"/>
            <a:pathLst>
              <a:path h="1806344" w="5536686">
                <a:moveTo>
                  <a:pt x="0" y="0"/>
                </a:moveTo>
                <a:lnTo>
                  <a:pt x="5536686" y="0"/>
                </a:lnTo>
                <a:lnTo>
                  <a:pt x="5536686" y="1806344"/>
                </a:lnTo>
                <a:lnTo>
                  <a:pt x="0" y="1806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61118" y="8790119"/>
            <a:ext cx="5786510" cy="936363"/>
          </a:xfrm>
          <a:custGeom>
            <a:avLst/>
            <a:gdLst/>
            <a:ahLst/>
            <a:cxnLst/>
            <a:rect r="r" b="b" t="t" l="l"/>
            <a:pathLst>
              <a:path h="936363" w="5786510">
                <a:moveTo>
                  <a:pt x="0" y="0"/>
                </a:moveTo>
                <a:lnTo>
                  <a:pt x="5786510" y="0"/>
                </a:lnTo>
                <a:lnTo>
                  <a:pt x="5786510" y="936362"/>
                </a:lnTo>
                <a:lnTo>
                  <a:pt x="0" y="936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800000">
            <a:off x="14161118" y="8322056"/>
            <a:ext cx="5786510" cy="936363"/>
          </a:xfrm>
          <a:custGeom>
            <a:avLst/>
            <a:gdLst/>
            <a:ahLst/>
            <a:cxnLst/>
            <a:rect r="r" b="b" t="t" l="l"/>
            <a:pathLst>
              <a:path h="936363" w="5786510">
                <a:moveTo>
                  <a:pt x="0" y="0"/>
                </a:moveTo>
                <a:lnTo>
                  <a:pt x="5786510" y="0"/>
                </a:lnTo>
                <a:lnTo>
                  <a:pt x="5786510" y="936362"/>
                </a:lnTo>
                <a:lnTo>
                  <a:pt x="0" y="936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94568" y="309731"/>
            <a:ext cx="3468137" cy="1578002"/>
          </a:xfrm>
          <a:custGeom>
            <a:avLst/>
            <a:gdLst/>
            <a:ahLst/>
            <a:cxnLst/>
            <a:rect r="r" b="b" t="t" l="l"/>
            <a:pathLst>
              <a:path h="1578002" w="3468137">
                <a:moveTo>
                  <a:pt x="0" y="0"/>
                </a:moveTo>
                <a:lnTo>
                  <a:pt x="3468136" y="0"/>
                </a:lnTo>
                <a:lnTo>
                  <a:pt x="3468136" y="1578002"/>
                </a:lnTo>
                <a:lnTo>
                  <a:pt x="0" y="15780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2801600" y="321551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32538" y="2481054"/>
            <a:ext cx="1044319" cy="1001241"/>
          </a:xfrm>
          <a:custGeom>
            <a:avLst/>
            <a:gdLst/>
            <a:ahLst/>
            <a:cxnLst/>
            <a:rect r="r" b="b" t="t" l="l"/>
            <a:pathLst>
              <a:path h="1001241" w="1044319">
                <a:moveTo>
                  <a:pt x="0" y="0"/>
                </a:moveTo>
                <a:lnTo>
                  <a:pt x="1044319" y="0"/>
                </a:lnTo>
                <a:lnTo>
                  <a:pt x="1044319" y="1001241"/>
                </a:lnTo>
                <a:lnTo>
                  <a:pt x="0" y="10012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432538" y="4099181"/>
            <a:ext cx="1044319" cy="1044319"/>
          </a:xfrm>
          <a:custGeom>
            <a:avLst/>
            <a:gdLst/>
            <a:ahLst/>
            <a:cxnLst/>
            <a:rect r="r" b="b" t="t" l="l"/>
            <a:pathLst>
              <a:path h="1044319" w="1044319">
                <a:moveTo>
                  <a:pt x="0" y="0"/>
                </a:moveTo>
                <a:lnTo>
                  <a:pt x="1044319" y="0"/>
                </a:lnTo>
                <a:lnTo>
                  <a:pt x="1044319" y="1044319"/>
                </a:lnTo>
                <a:lnTo>
                  <a:pt x="0" y="104431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32538" y="5872162"/>
            <a:ext cx="1044319" cy="1019516"/>
          </a:xfrm>
          <a:custGeom>
            <a:avLst/>
            <a:gdLst/>
            <a:ahLst/>
            <a:cxnLst/>
            <a:rect r="r" b="b" t="t" l="l"/>
            <a:pathLst>
              <a:path h="1019516" w="1044319">
                <a:moveTo>
                  <a:pt x="0" y="0"/>
                </a:moveTo>
                <a:lnTo>
                  <a:pt x="1044319" y="0"/>
                </a:lnTo>
                <a:lnTo>
                  <a:pt x="1044319" y="1019517"/>
                </a:lnTo>
                <a:lnTo>
                  <a:pt x="0" y="101951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432538" y="7726792"/>
            <a:ext cx="1044319" cy="835455"/>
          </a:xfrm>
          <a:custGeom>
            <a:avLst/>
            <a:gdLst/>
            <a:ahLst/>
            <a:cxnLst/>
            <a:rect r="r" b="b" t="t" l="l"/>
            <a:pathLst>
              <a:path h="835455" w="1044319">
                <a:moveTo>
                  <a:pt x="0" y="0"/>
                </a:moveTo>
                <a:lnTo>
                  <a:pt x="1044319" y="0"/>
                </a:lnTo>
                <a:lnTo>
                  <a:pt x="1044319" y="835455"/>
                </a:lnTo>
                <a:lnTo>
                  <a:pt x="0" y="83545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a:t>
            </a:r>
          </a:p>
        </p:txBody>
      </p:sp>
      <p:sp>
        <p:nvSpPr>
          <p:cNvPr name="TextBox 17" id="17"/>
          <p:cNvSpPr txBox="true"/>
          <p:nvPr/>
        </p:nvSpPr>
        <p:spPr>
          <a:xfrm rot="0">
            <a:off x="2320477" y="230885"/>
            <a:ext cx="5548026" cy="581025"/>
          </a:xfrm>
          <a:prstGeom prst="rect">
            <a:avLst/>
          </a:prstGeom>
        </p:spPr>
        <p:txBody>
          <a:bodyPr anchor="t" rtlCol="false" tIns="0" lIns="0" bIns="0" rIns="0">
            <a:spAutoFit/>
          </a:bodyPr>
          <a:lstStyle/>
          <a:p>
            <a:pPr algn="l" marL="0" indent="0" lvl="0">
              <a:lnSpc>
                <a:spcPts val="4581"/>
              </a:lnSpc>
              <a:spcBef>
                <a:spcPct val="0"/>
              </a:spcBef>
            </a:pPr>
            <a:r>
              <a:rPr lang="en-US" sz="3817">
                <a:solidFill>
                  <a:srgbClr val="FFFFFF"/>
                </a:solidFill>
                <a:latin typeface="Paytone One"/>
                <a:ea typeface="Paytone One"/>
                <a:cs typeface="Paytone One"/>
                <a:sym typeface="Paytone One"/>
              </a:rPr>
              <a:t>MỤC TIÊU WEBSITE</a:t>
            </a:r>
          </a:p>
        </p:txBody>
      </p:sp>
      <p:sp>
        <p:nvSpPr>
          <p:cNvPr name="TextBox 18" id="18"/>
          <p:cNvSpPr txBox="true"/>
          <p:nvPr/>
        </p:nvSpPr>
        <p:spPr>
          <a:xfrm rot="0">
            <a:off x="720747" y="715695"/>
            <a:ext cx="891294" cy="4762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2</a:t>
            </a:r>
          </a:p>
        </p:txBody>
      </p:sp>
      <p:sp>
        <p:nvSpPr>
          <p:cNvPr name="TextBox 19" id="19"/>
          <p:cNvSpPr txBox="true"/>
          <p:nvPr/>
        </p:nvSpPr>
        <p:spPr>
          <a:xfrm rot="0">
            <a:off x="1476857" y="3086055"/>
            <a:ext cx="4771694" cy="3962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Tìm kiếm sản phẩm dễ dàng </a:t>
            </a:r>
          </a:p>
        </p:txBody>
      </p:sp>
      <p:sp>
        <p:nvSpPr>
          <p:cNvPr name="TextBox 20" id="20"/>
          <p:cNvSpPr txBox="true"/>
          <p:nvPr/>
        </p:nvSpPr>
        <p:spPr>
          <a:xfrm rot="0">
            <a:off x="1485321" y="5667375"/>
            <a:ext cx="7658679" cy="400050"/>
          </a:xfrm>
          <a:prstGeom prst="rect">
            <a:avLst/>
          </a:prstGeom>
        </p:spPr>
        <p:txBody>
          <a:bodyPr anchor="t" rtlCol="false" tIns="0" lIns="0" bIns="0" rIns="0">
            <a:spAutoFit/>
          </a:bodyPr>
          <a:lstStyle/>
          <a:p>
            <a:pPr algn="ctr" marL="0" indent="0" lvl="0">
              <a:lnSpc>
                <a:spcPts val="3101"/>
              </a:lnSpc>
              <a:spcBef>
                <a:spcPct val="0"/>
              </a:spcBef>
            </a:pPr>
            <a:r>
              <a:rPr lang="en-US" sz="2584">
                <a:solidFill>
                  <a:srgbClr val="FFFFFF"/>
                </a:solidFill>
                <a:latin typeface="Dela Gothic One"/>
                <a:ea typeface="Dela Gothic One"/>
                <a:cs typeface="Dela Gothic One"/>
                <a:sym typeface="Dela Gothic One"/>
              </a:rPr>
              <a:t>Quản Lí Website Đối Với Người Quản Lí </a:t>
            </a:r>
          </a:p>
        </p:txBody>
      </p:sp>
      <p:sp>
        <p:nvSpPr>
          <p:cNvPr name="TextBox 21" id="21"/>
          <p:cNvSpPr txBox="true"/>
          <p:nvPr/>
        </p:nvSpPr>
        <p:spPr>
          <a:xfrm rot="0">
            <a:off x="1485321" y="2390528"/>
            <a:ext cx="6055024" cy="400050"/>
          </a:xfrm>
          <a:prstGeom prst="rect">
            <a:avLst/>
          </a:prstGeom>
        </p:spPr>
        <p:txBody>
          <a:bodyPr anchor="t" rtlCol="false" tIns="0" lIns="0" bIns="0" rIns="0">
            <a:spAutoFit/>
          </a:bodyPr>
          <a:lstStyle/>
          <a:p>
            <a:pPr algn="ctr" marL="0" indent="0" lvl="0">
              <a:lnSpc>
                <a:spcPts val="3101"/>
              </a:lnSpc>
              <a:spcBef>
                <a:spcPct val="0"/>
              </a:spcBef>
            </a:pPr>
            <a:r>
              <a:rPr lang="en-US" sz="2584">
                <a:solidFill>
                  <a:srgbClr val="FFFFFF"/>
                </a:solidFill>
                <a:latin typeface="Dela Gothic One"/>
                <a:ea typeface="Dela Gothic One"/>
                <a:cs typeface="Dela Gothic One"/>
                <a:sym typeface="Dela Gothic One"/>
              </a:rPr>
              <a:t>Sự Tương Tác Với Khách Hàng</a:t>
            </a:r>
          </a:p>
        </p:txBody>
      </p:sp>
      <p:sp>
        <p:nvSpPr>
          <p:cNvPr name="TextBox 22" id="22"/>
          <p:cNvSpPr txBox="true"/>
          <p:nvPr/>
        </p:nvSpPr>
        <p:spPr>
          <a:xfrm rot="0">
            <a:off x="1612042" y="7463790"/>
            <a:ext cx="7531958" cy="400050"/>
          </a:xfrm>
          <a:prstGeom prst="rect">
            <a:avLst/>
          </a:prstGeom>
        </p:spPr>
        <p:txBody>
          <a:bodyPr anchor="t" rtlCol="false" tIns="0" lIns="0" bIns="0" rIns="0">
            <a:spAutoFit/>
          </a:bodyPr>
          <a:lstStyle/>
          <a:p>
            <a:pPr algn="ctr" marL="0" indent="0" lvl="0">
              <a:lnSpc>
                <a:spcPts val="3101"/>
              </a:lnSpc>
              <a:spcBef>
                <a:spcPct val="0"/>
              </a:spcBef>
            </a:pPr>
            <a:r>
              <a:rPr lang="en-US" sz="2584">
                <a:solidFill>
                  <a:srgbClr val="FFFFFF"/>
                </a:solidFill>
                <a:latin typeface="Dela Gothic One"/>
                <a:ea typeface="Dela Gothic One"/>
                <a:cs typeface="Dela Gothic One"/>
                <a:sym typeface="Dela Gothic One"/>
              </a:rPr>
              <a:t>Phát Triển Thương Hiệu Của Cửa Hàng</a:t>
            </a:r>
          </a:p>
        </p:txBody>
      </p:sp>
      <p:sp>
        <p:nvSpPr>
          <p:cNvPr name="TextBox 23" id="23"/>
          <p:cNvSpPr txBox="true"/>
          <p:nvPr/>
        </p:nvSpPr>
        <p:spPr>
          <a:xfrm rot="0">
            <a:off x="1485321" y="3987120"/>
            <a:ext cx="7011734" cy="400050"/>
          </a:xfrm>
          <a:prstGeom prst="rect">
            <a:avLst/>
          </a:prstGeom>
        </p:spPr>
        <p:txBody>
          <a:bodyPr anchor="t" rtlCol="false" tIns="0" lIns="0" bIns="0" rIns="0">
            <a:spAutoFit/>
          </a:bodyPr>
          <a:lstStyle/>
          <a:p>
            <a:pPr algn="ctr" marL="0" indent="0" lvl="0">
              <a:lnSpc>
                <a:spcPts val="3101"/>
              </a:lnSpc>
              <a:spcBef>
                <a:spcPct val="0"/>
              </a:spcBef>
            </a:pPr>
            <a:r>
              <a:rPr lang="en-US" sz="2584">
                <a:solidFill>
                  <a:srgbClr val="FFFFFF"/>
                </a:solidFill>
                <a:latin typeface="Dela Gothic One"/>
                <a:ea typeface="Dela Gothic One"/>
                <a:cs typeface="Dela Gothic One"/>
                <a:sym typeface="Dela Gothic One"/>
              </a:rPr>
              <a:t>Mua hàng , quản lí , theo dõi đơn hàng</a:t>
            </a:r>
          </a:p>
        </p:txBody>
      </p:sp>
      <p:sp>
        <p:nvSpPr>
          <p:cNvPr name="TextBox 24" id="24"/>
          <p:cNvSpPr txBox="true"/>
          <p:nvPr/>
        </p:nvSpPr>
        <p:spPr>
          <a:xfrm rot="0">
            <a:off x="1612042" y="4747260"/>
            <a:ext cx="7973928" cy="3962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Quy trình đặt hàng nhanh, thông tin đơn hàng ràng   </a:t>
            </a:r>
          </a:p>
        </p:txBody>
      </p:sp>
      <p:sp>
        <p:nvSpPr>
          <p:cNvPr name="TextBox 25" id="25"/>
          <p:cNvSpPr txBox="true"/>
          <p:nvPr/>
        </p:nvSpPr>
        <p:spPr>
          <a:xfrm rot="0">
            <a:off x="1612042" y="8340090"/>
            <a:ext cx="9010758" cy="3962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Nâng cao chất lượng, uy tín của cửa hàng đến người dùng</a:t>
            </a:r>
          </a:p>
        </p:txBody>
      </p:sp>
      <p:sp>
        <p:nvSpPr>
          <p:cNvPr name="TextBox 26" id="26"/>
          <p:cNvSpPr txBox="true"/>
          <p:nvPr/>
        </p:nvSpPr>
        <p:spPr>
          <a:xfrm rot="0">
            <a:off x="1612042" y="6543675"/>
            <a:ext cx="9136689" cy="39624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Montserrat"/>
                <a:ea typeface="Montserrat"/>
                <a:cs typeface="Montserrat"/>
                <a:sym typeface="Montserrat"/>
              </a:rPr>
              <a:t>Các chức năng quản lí: Sản phẩm, đơn hàng, Khách hàng,...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88000" cy="10433685"/>
          </a:xfrm>
          <a:custGeom>
            <a:avLst/>
            <a:gdLst/>
            <a:ahLst/>
            <a:cxnLst/>
            <a:rect r="r" b="b" t="t" l="l"/>
            <a:pathLst>
              <a:path h="10433685" w="18288000">
                <a:moveTo>
                  <a:pt x="0" y="0"/>
                </a:moveTo>
                <a:lnTo>
                  <a:pt x="18288000" y="0"/>
                </a:lnTo>
                <a:lnTo>
                  <a:pt x="18288000" y="10433685"/>
                </a:lnTo>
                <a:lnTo>
                  <a:pt x="0" y="10433685"/>
                </a:lnTo>
                <a:lnTo>
                  <a:pt x="0" y="0"/>
                </a:lnTo>
                <a:close/>
              </a:path>
            </a:pathLst>
          </a:custGeom>
          <a:blipFill>
            <a:blip r:embed="rId2"/>
            <a:stretch>
              <a:fillRect l="0" t="-38506" r="0" b="-36771"/>
            </a:stretch>
          </a:blipFill>
        </p:spPr>
      </p:sp>
      <p:sp>
        <p:nvSpPr>
          <p:cNvPr name="Freeform 3" id="3"/>
          <p:cNvSpPr/>
          <p:nvPr/>
        </p:nvSpPr>
        <p:spPr>
          <a:xfrm flipH="false" flipV="false" rot="0">
            <a:off x="-1995898" y="1270635"/>
            <a:ext cx="11139898" cy="8229600"/>
          </a:xfrm>
          <a:custGeom>
            <a:avLst/>
            <a:gdLst/>
            <a:ahLst/>
            <a:cxnLst/>
            <a:rect r="r" b="b" t="t" l="l"/>
            <a:pathLst>
              <a:path h="8229600" w="11139898">
                <a:moveTo>
                  <a:pt x="0" y="0"/>
                </a:moveTo>
                <a:lnTo>
                  <a:pt x="11139898" y="0"/>
                </a:lnTo>
                <a:lnTo>
                  <a:pt x="1113989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39890">
            <a:off x="14423571" y="-3426880"/>
            <a:ext cx="9201686" cy="10240788"/>
          </a:xfrm>
          <a:custGeom>
            <a:avLst/>
            <a:gdLst/>
            <a:ahLst/>
            <a:cxnLst/>
            <a:rect r="r" b="b" t="t" l="l"/>
            <a:pathLst>
              <a:path h="10240788" w="9201686">
                <a:moveTo>
                  <a:pt x="0" y="0"/>
                </a:moveTo>
                <a:lnTo>
                  <a:pt x="9201686" y="0"/>
                </a:lnTo>
                <a:lnTo>
                  <a:pt x="9201686" y="10240788"/>
                </a:lnTo>
                <a:lnTo>
                  <a:pt x="0" y="10240788"/>
                </a:lnTo>
                <a:lnTo>
                  <a:pt x="0" y="0"/>
                </a:lnTo>
                <a:close/>
              </a:path>
            </a:pathLst>
          </a:custGeom>
          <a:blipFill>
            <a:blip r:embed="rId4"/>
            <a:stretch>
              <a:fillRect l="0" t="-479" r="0" b="-479"/>
            </a:stretch>
          </a:blipFill>
        </p:spPr>
      </p:sp>
      <p:sp>
        <p:nvSpPr>
          <p:cNvPr name="Freeform 5" id="5"/>
          <p:cNvSpPr/>
          <p:nvPr/>
        </p:nvSpPr>
        <p:spPr>
          <a:xfrm flipH="false" flipV="false" rot="0">
            <a:off x="-1186390" y="807097"/>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321623" y="8399033"/>
            <a:ext cx="5786510" cy="1222400"/>
          </a:xfrm>
          <a:custGeom>
            <a:avLst/>
            <a:gdLst/>
            <a:ahLst/>
            <a:cxnLst/>
            <a:rect r="r" b="b" t="t" l="l"/>
            <a:pathLst>
              <a:path h="1222400" w="5786510">
                <a:moveTo>
                  <a:pt x="0" y="0"/>
                </a:moveTo>
                <a:lnTo>
                  <a:pt x="5786510" y="0"/>
                </a:lnTo>
                <a:lnTo>
                  <a:pt x="5786510" y="1222400"/>
                </a:lnTo>
                <a:lnTo>
                  <a:pt x="0" y="122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07043" y="8234867"/>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995898" y="7723150"/>
            <a:ext cx="6324586" cy="1023433"/>
          </a:xfrm>
          <a:custGeom>
            <a:avLst/>
            <a:gdLst/>
            <a:ahLst/>
            <a:cxnLst/>
            <a:rect r="r" b="b" t="t" l="l"/>
            <a:pathLst>
              <a:path h="1023433" w="6324586">
                <a:moveTo>
                  <a:pt x="0" y="0"/>
                </a:moveTo>
                <a:lnTo>
                  <a:pt x="6324586" y="0"/>
                </a:lnTo>
                <a:lnTo>
                  <a:pt x="6324586" y="1023433"/>
                </a:lnTo>
                <a:lnTo>
                  <a:pt x="0" y="1023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2876104" y="3334422"/>
            <a:ext cx="1724017" cy="172401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1" id="11"/>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grpSp>
        <p:nvGrpSpPr>
          <p:cNvPr name="Group 12" id="12"/>
          <p:cNvGrpSpPr/>
          <p:nvPr/>
        </p:nvGrpSpPr>
        <p:grpSpPr>
          <a:xfrm rot="0">
            <a:off x="8277677" y="3334422"/>
            <a:ext cx="1724017" cy="17240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grpSp>
        <p:nvGrpSpPr>
          <p:cNvPr name="Group 15" id="15"/>
          <p:cNvGrpSpPr/>
          <p:nvPr/>
        </p:nvGrpSpPr>
        <p:grpSpPr>
          <a:xfrm rot="0">
            <a:off x="13683112" y="3334422"/>
            <a:ext cx="1724017" cy="172401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7" id="17"/>
            <p:cNvSpPr txBox="true"/>
            <p:nvPr/>
          </p:nvSpPr>
          <p:spPr>
            <a:xfrm>
              <a:off x="76200" y="28575"/>
              <a:ext cx="660400" cy="708025"/>
            </a:xfrm>
            <a:prstGeom prst="rect">
              <a:avLst/>
            </a:prstGeom>
          </p:spPr>
          <p:txBody>
            <a:bodyPr anchor="ctr" rtlCol="false" tIns="29266" lIns="29266" bIns="29266" rIns="29266"/>
            <a:lstStyle/>
            <a:p>
              <a:pPr algn="ctr">
                <a:lnSpc>
                  <a:spcPts val="3360"/>
                </a:lnSpc>
              </a:pPr>
            </a:p>
          </p:txBody>
        </p:sp>
      </p:grpSp>
      <p:sp>
        <p:nvSpPr>
          <p:cNvPr name="TextBox 18" id="18"/>
          <p:cNvSpPr txBox="true"/>
          <p:nvPr/>
        </p:nvSpPr>
        <p:spPr>
          <a:xfrm rot="0">
            <a:off x="2085075" y="5267989"/>
            <a:ext cx="3306074" cy="962025"/>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SƠ ĐỒ CÁC ACTOR</a:t>
            </a:r>
          </a:p>
        </p:txBody>
      </p:sp>
      <p:sp>
        <p:nvSpPr>
          <p:cNvPr name="TextBox 19" id="19"/>
          <p:cNvSpPr txBox="true"/>
          <p:nvPr/>
        </p:nvSpPr>
        <p:spPr>
          <a:xfrm rot="0">
            <a:off x="2089390" y="3866866"/>
            <a:ext cx="3306074" cy="573405"/>
          </a:xfrm>
          <a:prstGeom prst="rect">
            <a:avLst/>
          </a:prstGeom>
        </p:spPr>
        <p:txBody>
          <a:bodyPr anchor="t" rtlCol="false" tIns="0" lIns="0" bIns="0" rIns="0">
            <a:spAutoFit/>
          </a:bodyPr>
          <a:lstStyle/>
          <a:p>
            <a:pPr algn="ctr" marL="0" indent="0" lvl="0">
              <a:lnSpc>
                <a:spcPts val="4800"/>
              </a:lnSpc>
              <a:spcBef>
                <a:spcPct val="0"/>
              </a:spcBef>
            </a:pPr>
            <a:r>
              <a:rPr lang="en-US" sz="3200">
                <a:solidFill>
                  <a:srgbClr val="FFFFFF"/>
                </a:solidFill>
                <a:latin typeface="Dela Gothic One"/>
                <a:ea typeface="Dela Gothic One"/>
                <a:cs typeface="Dela Gothic One"/>
                <a:sym typeface="Dela Gothic One"/>
              </a:rPr>
              <a:t>3.1</a:t>
            </a:r>
          </a:p>
        </p:txBody>
      </p:sp>
      <p:sp>
        <p:nvSpPr>
          <p:cNvPr name="TextBox 20" id="20"/>
          <p:cNvSpPr txBox="true"/>
          <p:nvPr/>
        </p:nvSpPr>
        <p:spPr>
          <a:xfrm rot="0">
            <a:off x="7490963" y="3866866"/>
            <a:ext cx="3306074" cy="573405"/>
          </a:xfrm>
          <a:prstGeom prst="rect">
            <a:avLst/>
          </a:prstGeom>
        </p:spPr>
        <p:txBody>
          <a:bodyPr anchor="t" rtlCol="false" tIns="0" lIns="0" bIns="0" rIns="0">
            <a:spAutoFit/>
          </a:bodyPr>
          <a:lstStyle/>
          <a:p>
            <a:pPr algn="ctr" marL="0" indent="0" lvl="0">
              <a:lnSpc>
                <a:spcPts val="4800"/>
              </a:lnSpc>
              <a:spcBef>
                <a:spcPct val="0"/>
              </a:spcBef>
            </a:pPr>
            <a:r>
              <a:rPr lang="en-US" sz="3200">
                <a:solidFill>
                  <a:srgbClr val="FFFFFF"/>
                </a:solidFill>
                <a:latin typeface="Dela Gothic One"/>
                <a:ea typeface="Dela Gothic One"/>
                <a:cs typeface="Dela Gothic One"/>
                <a:sym typeface="Dela Gothic One"/>
              </a:rPr>
              <a:t>3.2</a:t>
            </a:r>
          </a:p>
        </p:txBody>
      </p:sp>
      <p:sp>
        <p:nvSpPr>
          <p:cNvPr name="TextBox 21" id="21"/>
          <p:cNvSpPr txBox="true"/>
          <p:nvPr/>
        </p:nvSpPr>
        <p:spPr>
          <a:xfrm rot="0">
            <a:off x="12896851" y="5267989"/>
            <a:ext cx="3306074" cy="144780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SƠ ĐỒ CA SỬ DỤNG TỔNG QUÁT</a:t>
            </a:r>
          </a:p>
        </p:txBody>
      </p:sp>
      <p:sp>
        <p:nvSpPr>
          <p:cNvPr name="TextBox 22" id="22"/>
          <p:cNvSpPr txBox="true"/>
          <p:nvPr/>
        </p:nvSpPr>
        <p:spPr>
          <a:xfrm rot="0">
            <a:off x="12896851" y="3866866"/>
            <a:ext cx="3306074" cy="573405"/>
          </a:xfrm>
          <a:prstGeom prst="rect">
            <a:avLst/>
          </a:prstGeom>
        </p:spPr>
        <p:txBody>
          <a:bodyPr anchor="t" rtlCol="false" tIns="0" lIns="0" bIns="0" rIns="0">
            <a:spAutoFit/>
          </a:bodyPr>
          <a:lstStyle/>
          <a:p>
            <a:pPr algn="ctr" marL="0" indent="0" lvl="0">
              <a:lnSpc>
                <a:spcPts val="4800"/>
              </a:lnSpc>
              <a:spcBef>
                <a:spcPct val="0"/>
              </a:spcBef>
            </a:pPr>
            <a:r>
              <a:rPr lang="en-US" sz="3200">
                <a:solidFill>
                  <a:srgbClr val="FFFFFF"/>
                </a:solidFill>
                <a:latin typeface="Dela Gothic One"/>
                <a:ea typeface="Dela Gothic One"/>
                <a:cs typeface="Dela Gothic One"/>
                <a:sym typeface="Dela Gothic One"/>
              </a:rPr>
              <a:t>3.3</a:t>
            </a:r>
          </a:p>
        </p:txBody>
      </p:sp>
      <p:sp>
        <p:nvSpPr>
          <p:cNvPr name="TextBox 23" id="23"/>
          <p:cNvSpPr txBox="true"/>
          <p:nvPr/>
        </p:nvSpPr>
        <p:spPr>
          <a:xfrm rot="0">
            <a:off x="7490963" y="5267989"/>
            <a:ext cx="3306074" cy="144780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FFFF"/>
                </a:solidFill>
                <a:latin typeface="Dela Gothic One"/>
                <a:ea typeface="Dela Gothic One"/>
                <a:cs typeface="Dela Gothic One"/>
                <a:sym typeface="Dela Gothic One"/>
              </a:rPr>
              <a:t>SƠ ĐỒ USECASE TỔNG QUÁT</a:t>
            </a:r>
          </a:p>
        </p:txBody>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9</a:t>
            </a:r>
          </a:p>
        </p:txBody>
      </p:sp>
      <p:sp>
        <p:nvSpPr>
          <p:cNvPr name="TextBox 25" id="25"/>
          <p:cNvSpPr txBox="true"/>
          <p:nvPr/>
        </p:nvSpPr>
        <p:spPr>
          <a:xfrm rot="0">
            <a:off x="4600120" y="1346373"/>
            <a:ext cx="9825608" cy="749799"/>
          </a:xfrm>
          <a:prstGeom prst="rect">
            <a:avLst/>
          </a:prstGeom>
        </p:spPr>
        <p:txBody>
          <a:bodyPr anchor="t" rtlCol="false" tIns="0" lIns="0" bIns="0" rIns="0">
            <a:spAutoFit/>
          </a:bodyPr>
          <a:lstStyle/>
          <a:p>
            <a:pPr algn="l" marL="0" indent="0" lvl="0">
              <a:lnSpc>
                <a:spcPts val="5999"/>
              </a:lnSpc>
              <a:spcBef>
                <a:spcPct val="0"/>
              </a:spcBef>
            </a:pPr>
            <a:r>
              <a:rPr lang="en-US" sz="4999">
                <a:solidFill>
                  <a:srgbClr val="FFFFFF"/>
                </a:solidFill>
                <a:latin typeface="Paytone One"/>
                <a:ea typeface="Paytone One"/>
                <a:cs typeface="Paytone One"/>
                <a:sym typeface="Paytone One"/>
              </a:rPr>
              <a:t>PHÂN TÍCH THIẾT KẾ HỆ THỐNG</a:t>
            </a:r>
          </a:p>
        </p:txBody>
      </p:sp>
      <p:sp>
        <p:nvSpPr>
          <p:cNvPr name="TextBox 26" id="26"/>
          <p:cNvSpPr txBox="true"/>
          <p:nvPr/>
        </p:nvSpPr>
        <p:spPr>
          <a:xfrm rot="0">
            <a:off x="0" y="543706"/>
            <a:ext cx="1594363" cy="1149808"/>
          </a:xfrm>
          <a:prstGeom prst="rect">
            <a:avLst/>
          </a:prstGeom>
        </p:spPr>
        <p:txBody>
          <a:bodyPr anchor="t" rtlCol="false" tIns="0" lIns="0" bIns="0" rIns="0">
            <a:spAutoFit/>
          </a:bodyPr>
          <a:lstStyle/>
          <a:p>
            <a:pPr algn="ctr" marL="0" indent="0" lvl="0">
              <a:lnSpc>
                <a:spcPts val="9535"/>
              </a:lnSpc>
              <a:spcBef>
                <a:spcPct val="0"/>
              </a:spcBef>
            </a:pPr>
            <a:r>
              <a:rPr lang="en-US" sz="6357">
                <a:solidFill>
                  <a:srgbClr val="FFFFFF"/>
                </a:solidFill>
                <a:latin typeface="Dela Gothic One"/>
                <a:ea typeface="Dela Gothic One"/>
                <a:cs typeface="Dela Gothic One"/>
                <a:sym typeface="Dela Gothic One"/>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DAGYqlVwOiI</dc:identifier>
  <dcterms:modified xsi:type="dcterms:W3CDTF">2011-08-01T06:04:30Z</dcterms:modified>
  <cp:revision>1</cp:revision>
  <dc:title>Slide Web</dc:title>
</cp:coreProperties>
</file>